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12192000" cy="6858000"/>
  <p:embeddedFontLst>
    <p:embeddedFont>
      <p:font typeface="Quattrocento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30" roundtripDataSignature="AMtx7mhejTy4j54jQwCVxNrDB2xh4n2O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QuattrocentoSans-regular.fntdata"/><Relationship Id="rId25" Type="http://schemas.openxmlformats.org/officeDocument/2006/relationships/slide" Target="slides/slide20.xml"/><Relationship Id="rId28" Type="http://schemas.openxmlformats.org/officeDocument/2006/relationships/font" Target="fonts/QuattrocentoSans-italic.fntdata"/><Relationship Id="rId27" Type="http://schemas.openxmlformats.org/officeDocument/2006/relationships/font" Target="fonts/Quattrocento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Quattrocento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63afed2b4_0_0:notes"/>
          <p:cNvSpPr txBox="1"/>
          <p:nvPr>
            <p:ph idx="12" type="sldNum"/>
          </p:nvPr>
        </p:nvSpPr>
        <p:spPr>
          <a:xfrm>
            <a:off x="6905979" y="6513910"/>
            <a:ext cx="52833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47" name="Google Shape;47;g3563afed2b4_0_0:notes"/>
          <p:cNvSpPr/>
          <p:nvPr>
            <p:ph idx="2" type="sldImg"/>
          </p:nvPr>
        </p:nvSpPr>
        <p:spPr>
          <a:xfrm>
            <a:off x="677333" y="514350"/>
            <a:ext cx="108372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8" name="Google Shape;48;g3563afed2b4_0_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772b1a088_0_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1" name="Google Shape;281;g35772b1a088_0_0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59cf31d600_0_5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3" name="Google Shape;293;g359cf31d600_0_54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9cf31d600_0_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5" name="Google Shape;305;g359cf31d600_0_4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9cf31d600_0_3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BOREAS 60% primary refractory, milza 15 vs 5%, TSS 24%</a:t>
            </a:r>
            <a:endParaRPr/>
          </a:p>
        </p:txBody>
      </p:sp>
      <p:sp>
        <p:nvSpPr>
          <p:cNvPr id="317" name="Google Shape;317;g359cf31d600_0_32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59cf31d600_0_6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BOREAS 60% primary refractory, milza 15 vs 5%, TSS 24%</a:t>
            </a:r>
            <a:endParaRPr/>
          </a:p>
        </p:txBody>
      </p:sp>
      <p:sp>
        <p:nvSpPr>
          <p:cNvPr id="329" name="Google Shape;329;g359cf31d600_0_68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d140114376_0_10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2" name="Google Shape;342;g2d140114376_0_101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d19949d4fd_0_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2" name="Google Shape;352;g2d19949d4fd_0_1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0" name="Google Shape;360;p1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59cf31d600_0_1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7" name="Google Shape;367;g359cf31d600_0_19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9" name="Google Shape;379;p1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6" name="Google Shape;56;p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59cf31d600_0_86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59cf31d600_0_8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6" name="Google Shape;76;p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1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1" name="Google Shape;181;p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8f6f317930_0_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4" name="Google Shape;204;g28f6f317930_0_0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2" name="Google Shape;222;p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cf9cb798af_0_2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0" name="Google Shape;240;g2cf9cb798af_0_23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d140114376_0_2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8" name="Google Shape;268;g2d140114376_0_27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db58fcb1fa_0_82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g2db58fcb1fa_0_82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g2db58fcb1fa_0_8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g2db58fcb1fa_0_8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g2db58fcb1fa_0_82"/>
          <p:cNvSpPr txBox="1"/>
          <p:nvPr>
            <p:ph idx="12" type="sldNum"/>
          </p:nvPr>
        </p:nvSpPr>
        <p:spPr>
          <a:xfrm>
            <a:off x="8610600" y="6356350"/>
            <a:ext cx="274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/>
          <p:nvPr>
            <p:ph type="title"/>
          </p:nvPr>
        </p:nvSpPr>
        <p:spPr>
          <a:xfrm>
            <a:off x="3189858" y="2729306"/>
            <a:ext cx="58122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" type="body"/>
          </p:nvPr>
        </p:nvSpPr>
        <p:spPr>
          <a:xfrm>
            <a:off x="728090" y="1597169"/>
            <a:ext cx="10735818" cy="3627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3189858" y="2729306"/>
            <a:ext cx="58122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/>
          <p:nvPr>
            <p:ph type="title"/>
          </p:nvPr>
        </p:nvSpPr>
        <p:spPr>
          <a:xfrm>
            <a:off x="3189858" y="2729306"/>
            <a:ext cx="58122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/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2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3189858" y="2729306"/>
            <a:ext cx="58122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728090" y="1597169"/>
            <a:ext cx="10735818" cy="3627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7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7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0.png"/><Relationship Id="rId4" Type="http://schemas.openxmlformats.org/officeDocument/2006/relationships/image" Target="../media/image4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3.png"/><Relationship Id="rId4" Type="http://schemas.openxmlformats.org/officeDocument/2006/relationships/image" Target="../media/image4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7.jpg"/><Relationship Id="rId4" Type="http://schemas.openxmlformats.org/officeDocument/2006/relationships/image" Target="../media/image4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3.png"/><Relationship Id="rId4" Type="http://schemas.openxmlformats.org/officeDocument/2006/relationships/image" Target="../media/image5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5.jpg"/><Relationship Id="rId4" Type="http://schemas.openxmlformats.org/officeDocument/2006/relationships/image" Target="../media/image4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3.png"/><Relationship Id="rId4" Type="http://schemas.openxmlformats.org/officeDocument/2006/relationships/image" Target="../media/image4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3.jp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image" Target="../media/image24.png"/><Relationship Id="rId22" Type="http://schemas.openxmlformats.org/officeDocument/2006/relationships/image" Target="../media/image22.png"/><Relationship Id="rId21" Type="http://schemas.openxmlformats.org/officeDocument/2006/relationships/image" Target="../media/image15.png"/><Relationship Id="rId24" Type="http://schemas.openxmlformats.org/officeDocument/2006/relationships/image" Target="../media/image20.png"/><Relationship Id="rId23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8.jpg"/><Relationship Id="rId9" Type="http://schemas.openxmlformats.org/officeDocument/2006/relationships/image" Target="../media/image12.jpg"/><Relationship Id="rId26" Type="http://schemas.openxmlformats.org/officeDocument/2006/relationships/image" Target="../media/image36.png"/><Relationship Id="rId25" Type="http://schemas.openxmlformats.org/officeDocument/2006/relationships/image" Target="../media/image23.png"/><Relationship Id="rId28" Type="http://schemas.openxmlformats.org/officeDocument/2006/relationships/image" Target="../media/image27.png"/><Relationship Id="rId27" Type="http://schemas.openxmlformats.org/officeDocument/2006/relationships/image" Target="../media/image31.png"/><Relationship Id="rId5" Type="http://schemas.openxmlformats.org/officeDocument/2006/relationships/image" Target="../media/image13.png"/><Relationship Id="rId6" Type="http://schemas.openxmlformats.org/officeDocument/2006/relationships/image" Target="../media/image5.png"/><Relationship Id="rId29" Type="http://schemas.openxmlformats.org/officeDocument/2006/relationships/image" Target="../media/image30.png"/><Relationship Id="rId7" Type="http://schemas.openxmlformats.org/officeDocument/2006/relationships/image" Target="../media/image7.png"/><Relationship Id="rId8" Type="http://schemas.openxmlformats.org/officeDocument/2006/relationships/image" Target="../media/image19.jpg"/><Relationship Id="rId31" Type="http://schemas.openxmlformats.org/officeDocument/2006/relationships/image" Target="../media/image34.png"/><Relationship Id="rId30" Type="http://schemas.openxmlformats.org/officeDocument/2006/relationships/image" Target="../media/image40.png"/><Relationship Id="rId11" Type="http://schemas.openxmlformats.org/officeDocument/2006/relationships/image" Target="../media/image14.png"/><Relationship Id="rId33" Type="http://schemas.openxmlformats.org/officeDocument/2006/relationships/image" Target="../media/image37.jpg"/><Relationship Id="rId10" Type="http://schemas.openxmlformats.org/officeDocument/2006/relationships/image" Target="../media/image10.png"/><Relationship Id="rId32" Type="http://schemas.openxmlformats.org/officeDocument/2006/relationships/image" Target="../media/image41.png"/><Relationship Id="rId13" Type="http://schemas.openxmlformats.org/officeDocument/2006/relationships/image" Target="../media/image16.png"/><Relationship Id="rId12" Type="http://schemas.openxmlformats.org/officeDocument/2006/relationships/image" Target="../media/image11.png"/><Relationship Id="rId34" Type="http://schemas.openxmlformats.org/officeDocument/2006/relationships/image" Target="../media/image35.jpg"/><Relationship Id="rId15" Type="http://schemas.openxmlformats.org/officeDocument/2006/relationships/image" Target="../media/image17.png"/><Relationship Id="rId14" Type="http://schemas.openxmlformats.org/officeDocument/2006/relationships/image" Target="../media/image32.png"/><Relationship Id="rId17" Type="http://schemas.openxmlformats.org/officeDocument/2006/relationships/image" Target="../media/image25.png"/><Relationship Id="rId16" Type="http://schemas.openxmlformats.org/officeDocument/2006/relationships/image" Target="../media/image18.png"/><Relationship Id="rId19" Type="http://schemas.openxmlformats.org/officeDocument/2006/relationships/image" Target="../media/image28.png"/><Relationship Id="rId18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2.png"/><Relationship Id="rId4" Type="http://schemas.openxmlformats.org/officeDocument/2006/relationships/image" Target="../media/image3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563afed2b4_0_0"/>
          <p:cNvSpPr txBox="1"/>
          <p:nvPr/>
        </p:nvSpPr>
        <p:spPr>
          <a:xfrm>
            <a:off x="4214856" y="0"/>
            <a:ext cx="8303700" cy="18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51050" lIns="102100" spcFirstLastPara="1" rIns="102100" wrap="square" tIns="5105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b="1"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Mielofibrosi: Nuovi farmaci </a:t>
            </a:r>
            <a:endParaRPr b="1" sz="2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 protocolli attivi</a:t>
            </a:r>
            <a:r>
              <a:rPr b="1" i="0" lang="en-US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51" name="Google Shape;51;g3563afed2b4_0_0"/>
          <p:cNvSpPr txBox="1"/>
          <p:nvPr/>
        </p:nvSpPr>
        <p:spPr>
          <a:xfrm>
            <a:off x="6322975" y="1947575"/>
            <a:ext cx="4106700" cy="24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9050" lIns="78125" spcFirstLastPara="1" rIns="78125" wrap="square" tIns="390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Valentina Boldrini</a:t>
            </a:r>
            <a:endParaRPr b="1" i="1" sz="24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CRIMM, AOU Careggi, Università degli Studi di Firenze</a:t>
            </a:r>
            <a:endParaRPr b="1" i="1" sz="18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700" u="none" cap="none" strike="noStrike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700" u="none" cap="none" strike="noStrike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g3563afed2b4_0_0"/>
          <p:cNvSpPr txBox="1"/>
          <p:nvPr/>
        </p:nvSpPr>
        <p:spPr>
          <a:xfrm>
            <a:off x="719403" y="876739"/>
            <a:ext cx="4608300" cy="20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51050" lIns="102100" spcFirstLastPara="1" rIns="102100" wrap="square" tIns="51050">
            <a:spAutoFit/>
          </a:bodyPr>
          <a:lstStyle/>
          <a:p>
            <a:pPr indent="0" lvl="0" marL="0" marR="0" rtl="0" algn="ctr">
              <a:lnSpc>
                <a:spcPct val="1407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003366"/>
                </a:solidFill>
                <a:latin typeface="Cambria"/>
                <a:ea typeface="Cambria"/>
                <a:cs typeface="Cambria"/>
                <a:sym typeface="Cambria"/>
              </a:rPr>
              <a:t>Undicesima Giornata Fiorentina</a:t>
            </a:r>
            <a:endParaRPr b="1" i="0" sz="1700" u="none" cap="none" strike="noStrike">
              <a:solidFill>
                <a:srgbClr val="0033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407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003366"/>
                </a:solidFill>
                <a:latin typeface="Cambria"/>
                <a:ea typeface="Cambria"/>
                <a:cs typeface="Cambria"/>
                <a:sym typeface="Cambria"/>
              </a:rPr>
              <a:t> dedicata ai pazienti con </a:t>
            </a:r>
            <a:endParaRPr/>
          </a:p>
          <a:p>
            <a:pPr indent="0" lvl="0" marL="0" marR="0" rtl="0" algn="ctr">
              <a:lnSpc>
                <a:spcPct val="1407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003366"/>
                </a:solidFill>
                <a:latin typeface="Cambria"/>
                <a:ea typeface="Cambria"/>
                <a:cs typeface="Cambria"/>
                <a:sym typeface="Cambria"/>
              </a:rPr>
              <a:t>malattie mieloproliferative </a:t>
            </a:r>
            <a:endParaRPr/>
          </a:p>
          <a:p>
            <a:pPr indent="0" lvl="0" marL="0" marR="0" rtl="0" algn="ctr">
              <a:lnSpc>
                <a:spcPct val="1407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003366"/>
                </a:solidFill>
                <a:latin typeface="Cambria"/>
                <a:ea typeface="Cambria"/>
                <a:cs typeface="Cambria"/>
                <a:sym typeface="Cambria"/>
              </a:rPr>
              <a:t>croniche</a:t>
            </a:r>
            <a:endParaRPr b="1" i="0" sz="1700" u="none" cap="none" strike="noStrike">
              <a:solidFill>
                <a:srgbClr val="0033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700" u="none" cap="none" strike="noStrike">
              <a:solidFill>
                <a:srgbClr val="0033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407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003366"/>
                </a:solidFill>
                <a:latin typeface="Cambria"/>
                <a:ea typeface="Cambria"/>
                <a:cs typeface="Cambria"/>
                <a:sym typeface="Cambria"/>
              </a:rPr>
              <a:t>Sabato 17 maggio 2025</a:t>
            </a:r>
            <a:endParaRPr b="1" i="0" sz="1700" u="none" cap="none" strike="noStrike">
              <a:solidFill>
                <a:srgbClr val="00336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3" name="Google Shape;53;g3563afed2b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550" y="3745150"/>
            <a:ext cx="9338573" cy="284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g35772b1a08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743" y="2827350"/>
            <a:ext cx="3275306" cy="246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35772b1a088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42305" y="200224"/>
            <a:ext cx="1605070" cy="134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35772b1a088_0_0"/>
          <p:cNvSpPr txBox="1"/>
          <p:nvPr/>
        </p:nvSpPr>
        <p:spPr>
          <a:xfrm>
            <a:off x="617025" y="1548825"/>
            <a:ext cx="5361300" cy="1042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180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BET (Bromodomain and extra-terminal domain): regolano geni coinvolti nella proliferazione cellulare</a:t>
            </a:r>
            <a:endParaRPr b="0" i="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35772b1a088_0_0"/>
          <p:cNvSpPr txBox="1"/>
          <p:nvPr>
            <p:ph type="title"/>
          </p:nvPr>
        </p:nvSpPr>
        <p:spPr>
          <a:xfrm>
            <a:off x="518325" y="707750"/>
            <a:ext cx="5558700" cy="9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BET-INIBITORI</a:t>
            </a:r>
            <a:endParaRPr sz="3600"/>
          </a:p>
          <a:p>
            <a:pPr indent="0" lvl="0" marL="522605" rtl="0" algn="l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001F5F"/>
                </a:solidFill>
              </a:rPr>
              <a:t>                        </a:t>
            </a:r>
            <a:endParaRPr sz="3600"/>
          </a:p>
        </p:txBody>
      </p:sp>
      <p:sp>
        <p:nvSpPr>
          <p:cNvPr id="287" name="Google Shape;287;g35772b1a088_0_0"/>
          <p:cNvSpPr txBox="1"/>
          <p:nvPr/>
        </p:nvSpPr>
        <p:spPr>
          <a:xfrm>
            <a:off x="10366900" y="3557550"/>
            <a:ext cx="15843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35772b1a088_0_0"/>
          <p:cNvSpPr/>
          <p:nvPr/>
        </p:nvSpPr>
        <p:spPr>
          <a:xfrm>
            <a:off x="6151150" y="956925"/>
            <a:ext cx="4365144" cy="3086100"/>
          </a:xfrm>
          <a:prstGeom prst="cloud">
            <a:avLst/>
          </a:prstGeom>
          <a:solidFill>
            <a:srgbClr val="DFEAF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MANIFEST-2</a:t>
            </a:r>
            <a:r>
              <a:rPr b="1"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Pelabresib/placebo + RUX in 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1° linea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Fase III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SVR35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w48: 57%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Uguale risposta sui </a:t>
            </a:r>
            <a:r>
              <a:rPr lang="en-US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sintomi</a:t>
            </a:r>
            <a:endParaRPr sz="16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35772b1a088_0_0"/>
          <p:cNvSpPr/>
          <p:nvPr/>
        </p:nvSpPr>
        <p:spPr>
          <a:xfrm>
            <a:off x="3875850" y="4236175"/>
            <a:ext cx="4636872" cy="2469420"/>
          </a:xfrm>
          <a:prstGeom prst="cloud">
            <a:avLst/>
          </a:prstGeom>
          <a:solidFill>
            <a:srgbClr val="DFEAF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INCYTE-103</a:t>
            </a:r>
            <a:endParaRPr b="1" sz="2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INCB057643 in m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onoterapia (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1° linea, mono/combo, o refrattari)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Fase I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35772b1a088_0_0"/>
          <p:cNvSpPr/>
          <p:nvPr/>
        </p:nvSpPr>
        <p:spPr>
          <a:xfrm>
            <a:off x="1555000" y="5143500"/>
            <a:ext cx="588000" cy="259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g359cf31d600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2305" y="200224"/>
            <a:ext cx="1605070" cy="134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g359cf31d600_0_54"/>
          <p:cNvSpPr txBox="1"/>
          <p:nvPr/>
        </p:nvSpPr>
        <p:spPr>
          <a:xfrm>
            <a:off x="617025" y="1548825"/>
            <a:ext cx="5361300" cy="1042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180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Inibitore XPO1: regola il traffico di proteine che sopprimono la proliferazione cellulare dal nucleo al citoplasma</a:t>
            </a:r>
            <a:endParaRPr b="0" i="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g359cf31d600_0_54"/>
          <p:cNvSpPr txBox="1"/>
          <p:nvPr>
            <p:ph type="title"/>
          </p:nvPr>
        </p:nvSpPr>
        <p:spPr>
          <a:xfrm>
            <a:off x="518325" y="707750"/>
            <a:ext cx="5558700" cy="9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SELINEXOR</a:t>
            </a:r>
            <a:endParaRPr sz="3600"/>
          </a:p>
          <a:p>
            <a:pPr indent="0" lvl="0" marL="522605" rtl="0" algn="l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001F5F"/>
                </a:solidFill>
              </a:rPr>
              <a:t>                        </a:t>
            </a:r>
            <a:endParaRPr sz="3600"/>
          </a:p>
        </p:txBody>
      </p:sp>
      <p:sp>
        <p:nvSpPr>
          <p:cNvPr id="298" name="Google Shape;298;g359cf31d600_0_54"/>
          <p:cNvSpPr txBox="1"/>
          <p:nvPr/>
        </p:nvSpPr>
        <p:spPr>
          <a:xfrm>
            <a:off x="10366900" y="3557550"/>
            <a:ext cx="15843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g359cf31d600_0_54"/>
          <p:cNvSpPr/>
          <p:nvPr/>
        </p:nvSpPr>
        <p:spPr>
          <a:xfrm>
            <a:off x="3263975" y="3946303"/>
            <a:ext cx="4182084" cy="2385720"/>
          </a:xfrm>
          <a:prstGeom prst="cloud">
            <a:avLst/>
          </a:prstGeom>
          <a:solidFill>
            <a:srgbClr val="DFEAF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SENTRY (XPORT-034)</a:t>
            </a:r>
            <a:endParaRPr b="1" sz="2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Selinexor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/placebo + RUX in 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1° linea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Fase III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Arruolamento aperto</a:t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g359cf31d600_0_54"/>
          <p:cNvSpPr/>
          <p:nvPr/>
        </p:nvSpPr>
        <p:spPr>
          <a:xfrm>
            <a:off x="9997925" y="5342850"/>
            <a:ext cx="1953300" cy="13059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latin typeface="Calibri"/>
                <a:ea typeface="Calibri"/>
                <a:cs typeface="Calibri"/>
                <a:sym typeface="Calibri"/>
              </a:rPr>
              <a:t>Effetti collaterali:</a:t>
            </a:r>
            <a:endParaRPr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Citopenie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Parestesie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Disturbi GI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g359cf31d600_0_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0" y="3027488"/>
            <a:ext cx="1605075" cy="2440686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2" name="Google Shape;302;g359cf31d600_0_54"/>
          <p:cNvSpPr/>
          <p:nvPr/>
        </p:nvSpPr>
        <p:spPr>
          <a:xfrm>
            <a:off x="6625625" y="1355499"/>
            <a:ext cx="3867588" cy="2694708"/>
          </a:xfrm>
          <a:prstGeom prst="cloud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XPORT  (Fase I)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21 pazienti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Tutti i pazienti SVR35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TSS50 90%</a:t>
            </a: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9cf31d600_0_4"/>
          <p:cNvSpPr txBox="1"/>
          <p:nvPr/>
        </p:nvSpPr>
        <p:spPr>
          <a:xfrm>
            <a:off x="617025" y="1548825"/>
            <a:ext cx="5361300" cy="1042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180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Inibitore delle telomerasi, enzimi che proteggono le estremità dei cromosomi e permettono crescita senza controllo</a:t>
            </a:r>
            <a:endParaRPr b="0" i="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g359cf31d600_0_4" title="maxresdefault.jpg"/>
          <p:cNvPicPr preferRelativeResize="0"/>
          <p:nvPr/>
        </p:nvPicPr>
        <p:blipFill rotWithShape="1">
          <a:blip r:embed="rId3">
            <a:alphaModFix/>
          </a:blip>
          <a:srcRect b="0" l="1420" r="-1419" t="10738"/>
          <a:stretch/>
        </p:blipFill>
        <p:spPr>
          <a:xfrm>
            <a:off x="772250" y="2828300"/>
            <a:ext cx="4746451" cy="238325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g359cf31d600_0_4"/>
          <p:cNvSpPr txBox="1"/>
          <p:nvPr>
            <p:ph type="title"/>
          </p:nvPr>
        </p:nvSpPr>
        <p:spPr>
          <a:xfrm>
            <a:off x="518325" y="707750"/>
            <a:ext cx="5558700" cy="9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IMETELSTAT</a:t>
            </a:r>
            <a:endParaRPr sz="3600"/>
          </a:p>
          <a:p>
            <a:pPr indent="0" lvl="0" marL="522605" rtl="0" algn="l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001F5F"/>
                </a:solidFill>
              </a:rPr>
              <a:t>                        </a:t>
            </a:r>
            <a:endParaRPr sz="3600"/>
          </a:p>
        </p:txBody>
      </p:sp>
      <p:sp>
        <p:nvSpPr>
          <p:cNvPr id="310" name="Google Shape;310;g359cf31d600_0_4"/>
          <p:cNvSpPr txBox="1"/>
          <p:nvPr/>
        </p:nvSpPr>
        <p:spPr>
          <a:xfrm>
            <a:off x="10366900" y="3557550"/>
            <a:ext cx="15843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g359cf31d600_0_4"/>
          <p:cNvSpPr/>
          <p:nvPr/>
        </p:nvSpPr>
        <p:spPr>
          <a:xfrm>
            <a:off x="6424675" y="1166275"/>
            <a:ext cx="4026348" cy="2469420"/>
          </a:xfrm>
          <a:prstGeom prst="cloud">
            <a:avLst/>
          </a:prstGeom>
          <a:solidFill>
            <a:srgbClr val="DFEAF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IMproveMF </a:t>
            </a:r>
            <a:endParaRPr b="1" sz="2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Imetelstat + RUX in 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1° linea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Fase I/Ib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Buona tollerabilità, miglioramento 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SINTOMI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g359cf31d600_0_4"/>
          <p:cNvSpPr/>
          <p:nvPr/>
        </p:nvSpPr>
        <p:spPr>
          <a:xfrm>
            <a:off x="5412925" y="3980975"/>
            <a:ext cx="4026348" cy="2469420"/>
          </a:xfrm>
          <a:prstGeom prst="cloud">
            <a:avLst/>
          </a:prstGeom>
          <a:solidFill>
            <a:srgbClr val="DFEAF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MYF 3001</a:t>
            </a:r>
            <a:endParaRPr b="1" sz="2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Imetelstat vs BAT nei 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RUX refrattari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Fase III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Arruolamento aperto</a:t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g359cf31d600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51026" y="199545"/>
            <a:ext cx="1680749" cy="1667194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g359cf31d600_0_4"/>
          <p:cNvSpPr/>
          <p:nvPr/>
        </p:nvSpPr>
        <p:spPr>
          <a:xfrm>
            <a:off x="10137475" y="5522275"/>
            <a:ext cx="1813800" cy="11265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latin typeface="Calibri"/>
                <a:ea typeface="Calibri"/>
                <a:cs typeface="Calibri"/>
                <a:sym typeface="Calibri"/>
              </a:rPr>
              <a:t>Effetti collaterali:</a:t>
            </a:r>
            <a:endParaRPr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Citopenie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Disturbi GI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Reazioni infusionali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g359cf31d600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2305" y="200224"/>
            <a:ext cx="1605070" cy="134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g359cf31d600_0_32"/>
          <p:cNvSpPr txBox="1"/>
          <p:nvPr/>
        </p:nvSpPr>
        <p:spPr>
          <a:xfrm>
            <a:off x="617025" y="1548825"/>
            <a:ext cx="5361300" cy="802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180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Inibitore di MDM2; riattiva TP53 che regola il ciclo cellulare</a:t>
            </a:r>
            <a:endParaRPr b="0" i="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g359cf31d600_0_32"/>
          <p:cNvSpPr txBox="1"/>
          <p:nvPr>
            <p:ph type="title"/>
          </p:nvPr>
        </p:nvSpPr>
        <p:spPr>
          <a:xfrm>
            <a:off x="518325" y="707750"/>
            <a:ext cx="5558700" cy="9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NAVTEMADLIN</a:t>
            </a:r>
            <a:endParaRPr sz="3600"/>
          </a:p>
          <a:p>
            <a:pPr indent="0" lvl="0" marL="522605" rtl="0" algn="l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001F5F"/>
                </a:solidFill>
              </a:rPr>
              <a:t>                        </a:t>
            </a:r>
            <a:endParaRPr sz="3600"/>
          </a:p>
        </p:txBody>
      </p:sp>
      <p:sp>
        <p:nvSpPr>
          <p:cNvPr id="322" name="Google Shape;322;g359cf31d600_0_32"/>
          <p:cNvSpPr txBox="1"/>
          <p:nvPr/>
        </p:nvSpPr>
        <p:spPr>
          <a:xfrm>
            <a:off x="10366900" y="3557550"/>
            <a:ext cx="15843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g359cf31d600_0_32"/>
          <p:cNvSpPr/>
          <p:nvPr/>
        </p:nvSpPr>
        <p:spPr>
          <a:xfrm>
            <a:off x="6876863" y="1548825"/>
            <a:ext cx="4026348" cy="2469420"/>
          </a:xfrm>
          <a:prstGeom prst="cloud">
            <a:avLst/>
          </a:prstGeom>
          <a:solidFill>
            <a:srgbClr val="DFEAF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BOREAS</a:t>
            </a:r>
            <a:endParaRPr b="1" sz="2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Navtemadlin vs BAT in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RUX REFRATTARI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Fase III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Miglioramento 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MILZA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SINTOMI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g359cf31d600_0_32"/>
          <p:cNvSpPr/>
          <p:nvPr/>
        </p:nvSpPr>
        <p:spPr>
          <a:xfrm>
            <a:off x="10137475" y="5522275"/>
            <a:ext cx="1813800" cy="11265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latin typeface="Calibri"/>
                <a:ea typeface="Calibri"/>
                <a:cs typeface="Calibri"/>
                <a:sym typeface="Calibri"/>
              </a:rPr>
              <a:t>Effetti collaterali:</a:t>
            </a:r>
            <a:endParaRPr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Citopenie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Disturbi GI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g359cf31d600_0_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5962" y="2537625"/>
            <a:ext cx="4331024" cy="1958176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g359cf31d600_0_32"/>
          <p:cNvSpPr/>
          <p:nvPr/>
        </p:nvSpPr>
        <p:spPr>
          <a:xfrm>
            <a:off x="4694950" y="4336750"/>
            <a:ext cx="4026348" cy="2469420"/>
          </a:xfrm>
          <a:prstGeom prst="cloud">
            <a:avLst/>
          </a:prstGeom>
          <a:solidFill>
            <a:srgbClr val="DFEAF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KRT-232-115</a:t>
            </a:r>
            <a:endParaRPr b="1" sz="2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Navtemadlin/placebo+RUX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RUX SUBOTTIMALE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Fase III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Arruolamento aperto</a:t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g359cf31d600_0_68"/>
          <p:cNvPicPr preferRelativeResize="0"/>
          <p:nvPr/>
        </p:nvPicPr>
        <p:blipFill rotWithShape="1">
          <a:blip r:embed="rId3">
            <a:alphaModFix/>
          </a:blip>
          <a:srcRect b="12502" l="37083" r="0" t="44930"/>
          <a:stretch/>
        </p:blipFill>
        <p:spPr>
          <a:xfrm>
            <a:off x="3818899" y="1511700"/>
            <a:ext cx="4554201" cy="17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g359cf31d600_0_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4625" y="117052"/>
            <a:ext cx="1228575" cy="121867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359cf31d600_0_68"/>
          <p:cNvSpPr txBox="1"/>
          <p:nvPr/>
        </p:nvSpPr>
        <p:spPr>
          <a:xfrm>
            <a:off x="3267300" y="3255200"/>
            <a:ext cx="5657400" cy="1055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en-US" sz="180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TGF</a:t>
            </a:r>
            <a:r>
              <a:rPr lang="en-US" sz="180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𝛃 ligand trap: recettore modificato dell’activina IIA che favorisce la maturazione dei precursori dei globuli rossi</a:t>
            </a:r>
            <a:endParaRPr sz="1800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g359cf31d600_0_68"/>
          <p:cNvSpPr txBox="1"/>
          <p:nvPr>
            <p:ph type="title"/>
          </p:nvPr>
        </p:nvSpPr>
        <p:spPr>
          <a:xfrm>
            <a:off x="-1012550" y="1594900"/>
            <a:ext cx="5558700" cy="9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KER-050</a:t>
            </a:r>
            <a:endParaRPr sz="3600"/>
          </a:p>
          <a:p>
            <a:pPr indent="0" lvl="0" marL="522605" rtl="0" algn="l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001F5F"/>
                </a:solidFill>
              </a:rPr>
              <a:t>                        </a:t>
            </a:r>
            <a:endParaRPr sz="3600"/>
          </a:p>
        </p:txBody>
      </p:sp>
      <p:sp>
        <p:nvSpPr>
          <p:cNvPr id="335" name="Google Shape;335;g359cf31d600_0_68"/>
          <p:cNvSpPr txBox="1"/>
          <p:nvPr/>
        </p:nvSpPr>
        <p:spPr>
          <a:xfrm>
            <a:off x="10366900" y="3557550"/>
            <a:ext cx="15843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g359cf31d600_0_68"/>
          <p:cNvSpPr/>
          <p:nvPr/>
        </p:nvSpPr>
        <p:spPr>
          <a:xfrm>
            <a:off x="7783938" y="302800"/>
            <a:ext cx="4026348" cy="2469420"/>
          </a:xfrm>
          <a:prstGeom prst="cloud">
            <a:avLst/>
          </a:prstGeom>
          <a:solidFill>
            <a:srgbClr val="DFEAF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ODISSEY</a:t>
            </a:r>
            <a:endParaRPr b="1" sz="2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Luspatercept + Momelotinib 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TD (&gt; 4 UGCR/mese)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Fase II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Arruolamento in apertura</a:t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g359cf31d600_0_68"/>
          <p:cNvSpPr/>
          <p:nvPr/>
        </p:nvSpPr>
        <p:spPr>
          <a:xfrm>
            <a:off x="386925" y="4162050"/>
            <a:ext cx="4026348" cy="2469420"/>
          </a:xfrm>
          <a:prstGeom prst="cloud">
            <a:avLst/>
          </a:prstGeom>
          <a:solidFill>
            <a:srgbClr val="DFEAF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KER-050</a:t>
            </a:r>
            <a:endParaRPr b="1" sz="2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KER-050 (monoterapia o +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RUX) 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Fase III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Arruolamento chiuso</a:t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g359cf31d600_0_68"/>
          <p:cNvSpPr txBox="1"/>
          <p:nvPr>
            <p:ph type="title"/>
          </p:nvPr>
        </p:nvSpPr>
        <p:spPr>
          <a:xfrm>
            <a:off x="7289250" y="4724400"/>
            <a:ext cx="5558700" cy="9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LUSPATERCEPT</a:t>
            </a:r>
            <a:endParaRPr sz="3600"/>
          </a:p>
          <a:p>
            <a:pPr indent="0" lvl="0" marL="522605" rtl="0" algn="l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001F5F"/>
                </a:solidFill>
              </a:rPr>
              <a:t>                        </a:t>
            </a:r>
            <a:endParaRPr sz="3600"/>
          </a:p>
        </p:txBody>
      </p:sp>
      <p:pic>
        <p:nvPicPr>
          <p:cNvPr id="339" name="Google Shape;339;g359cf31d600_0_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15225" y="5374852"/>
            <a:ext cx="1228575" cy="121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d140114376_0_101"/>
          <p:cNvSpPr/>
          <p:nvPr/>
        </p:nvSpPr>
        <p:spPr>
          <a:xfrm>
            <a:off x="578150" y="3359225"/>
            <a:ext cx="10825200" cy="2801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g2d140114376_0_101"/>
          <p:cNvSpPr txBox="1"/>
          <p:nvPr>
            <p:ph type="title"/>
          </p:nvPr>
        </p:nvSpPr>
        <p:spPr>
          <a:xfrm>
            <a:off x="729897" y="788450"/>
            <a:ext cx="53982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PACRITINIB</a:t>
            </a:r>
            <a:endParaRPr sz="3600"/>
          </a:p>
        </p:txBody>
      </p:sp>
      <p:sp>
        <p:nvSpPr>
          <p:cNvPr id="346" name="Google Shape;346;g2d140114376_0_101"/>
          <p:cNvSpPr txBox="1"/>
          <p:nvPr/>
        </p:nvSpPr>
        <p:spPr>
          <a:xfrm>
            <a:off x="718050" y="3378100"/>
            <a:ext cx="10755900" cy="9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PACIFICA</a:t>
            </a:r>
            <a:endParaRPr b="1" i="0" sz="2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Fase III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b="1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Pazienti con PLT &lt;50.000 e milza &gt; 5cm </a:t>
            </a:r>
            <a:endParaRPr b="1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Pacritinib vs BAT (incluso Ruxo)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Criteri di Inclusione: ANC &gt; 500, Plt &lt;50.000, FE&gt;50%. 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Criteri di Esclusione:  insufficienza renale ed epatica, cardiopatia scompensata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Assunzione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continuativa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g2d140114376_0_101"/>
          <p:cNvSpPr txBox="1"/>
          <p:nvPr/>
        </p:nvSpPr>
        <p:spPr>
          <a:xfrm>
            <a:off x="729900" y="1434250"/>
            <a:ext cx="5520600" cy="1542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20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b="0" i="0" lang="en-US" sz="22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AK2 inibitore, meno selettivo per JAK1 (implicato nella produzione delle piastrine), già approvato FDA</a:t>
            </a:r>
            <a:endParaRPr b="0" i="0" sz="22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Google Shape;348;g2d140114376_0_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2305" y="200224"/>
            <a:ext cx="1605070" cy="134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g2d140114376_0_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5852" y="1154046"/>
            <a:ext cx="2394575" cy="170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d19949d4fd_0_1"/>
          <p:cNvSpPr txBox="1"/>
          <p:nvPr>
            <p:ph type="title"/>
          </p:nvPr>
        </p:nvSpPr>
        <p:spPr>
          <a:xfrm>
            <a:off x="5048360" y="317538"/>
            <a:ext cx="40029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CALR esone 9</a:t>
            </a:r>
            <a:endParaRPr sz="3600"/>
          </a:p>
        </p:txBody>
      </p:sp>
      <p:sp>
        <p:nvSpPr>
          <p:cNvPr id="355" name="Google Shape;355;g2d19949d4fd_0_1"/>
          <p:cNvSpPr txBox="1"/>
          <p:nvPr/>
        </p:nvSpPr>
        <p:spPr>
          <a:xfrm>
            <a:off x="319625" y="1301000"/>
            <a:ext cx="10755900" cy="9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INCYTE 101 (INCA033989)</a:t>
            </a:r>
            <a:endParaRPr b="1" i="0" sz="2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Fase: 1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Monoterapia (Gruppo A; pazienti refrattari a RUX) o in associazione a RUX (Gruppo B; risposta subottimale o JAK2 naive) 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Terapia infusionale ogni 2 settimane; dose escalation/expansion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MF (prima o seconda linea) o ET con mut CALR esone 9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Criteri di Inclusione: ANC &gt; 1000; Plt  &gt; 50'000 (Gruppo A) / &gt; 75'000 (Gruppo B); blasti &lt;5%;  ECOG &lt;2 (Part 1a) / &lt;3 (Part 1b/c); precedente trattamento con RUX per almeno 12 sett e 8 sett a dose stabile.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Criteri di Esclusione: insufficienza renale ed epatica, QT allungato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g2d19949d4fd_0_1"/>
          <p:cNvSpPr txBox="1"/>
          <p:nvPr/>
        </p:nvSpPr>
        <p:spPr>
          <a:xfrm>
            <a:off x="635750" y="5060200"/>
            <a:ext cx="5520600" cy="1290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Anti CALR: </a:t>
            </a:r>
            <a:r>
              <a:rPr b="0" i="0" lang="en-US" sz="26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anticorpo selettivo per CALR mutato; </a:t>
            </a:r>
            <a:r>
              <a:rPr b="0" i="0" lang="en-US" sz="22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alterazione del segnale JAK/STAT aberrante </a:t>
            </a:r>
            <a:endParaRPr b="0" i="0" sz="22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g2d19949d4fd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8884" y="4061150"/>
            <a:ext cx="3403030" cy="2467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0614" y="958931"/>
            <a:ext cx="7146669" cy="5575949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16"/>
          <p:cNvSpPr txBox="1"/>
          <p:nvPr/>
        </p:nvSpPr>
        <p:spPr>
          <a:xfrm>
            <a:off x="8038117" y="6534886"/>
            <a:ext cx="5830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Chifotides, H. T. et al., </a:t>
            </a:r>
            <a:r>
              <a:rPr b="0" i="1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Clin Lymphoma Myeloma Leuk</a:t>
            </a: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2022:22(4), 210-223.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6"/>
          <p:cNvSpPr txBox="1"/>
          <p:nvPr>
            <p:ph idx="4294967295" type="title"/>
          </p:nvPr>
        </p:nvSpPr>
        <p:spPr>
          <a:xfrm>
            <a:off x="1916650" y="172475"/>
            <a:ext cx="86946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Il futuro: altri farmaci in sperimentazione</a:t>
            </a:r>
            <a:endParaRPr sz="3600"/>
          </a:p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1" sz="3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59cf31d600_0_19"/>
          <p:cNvSpPr txBox="1"/>
          <p:nvPr>
            <p:ph type="title"/>
          </p:nvPr>
        </p:nvSpPr>
        <p:spPr>
          <a:xfrm>
            <a:off x="518325" y="707750"/>
            <a:ext cx="5558700" cy="9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CK080</a:t>
            </a:r>
            <a:endParaRPr sz="3600"/>
          </a:p>
          <a:p>
            <a:pPr indent="0" lvl="0" marL="522605" rtl="0" algn="l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001F5F"/>
                </a:solidFill>
              </a:rPr>
              <a:t>                        </a:t>
            </a:r>
            <a:endParaRPr sz="3600"/>
          </a:p>
        </p:txBody>
      </p:sp>
      <p:sp>
        <p:nvSpPr>
          <p:cNvPr id="370" name="Google Shape;370;g359cf31d600_0_19"/>
          <p:cNvSpPr txBox="1"/>
          <p:nvPr/>
        </p:nvSpPr>
        <p:spPr>
          <a:xfrm>
            <a:off x="10366900" y="3557550"/>
            <a:ext cx="15843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359cf31d600_0_19"/>
          <p:cNvSpPr/>
          <p:nvPr/>
        </p:nvSpPr>
        <p:spPr>
          <a:xfrm>
            <a:off x="797450" y="1535075"/>
            <a:ext cx="5034000" cy="13257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Cellule del sistema immunitario del donatore estratte da sangue di cordone ombelicale arricchite con CXCR4: riducono l’infiammazione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Fase I, risposta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SUBOTTIMALE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RUX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Ottima risposta sui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SINTOMI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(6/9)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2" name="Google Shape;372;g359cf31d600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5950" y="438600"/>
            <a:ext cx="1336950" cy="973725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g359cf31d600_0_19"/>
          <p:cNvSpPr txBox="1"/>
          <p:nvPr>
            <p:ph type="title"/>
          </p:nvPr>
        </p:nvSpPr>
        <p:spPr>
          <a:xfrm>
            <a:off x="518325" y="4060550"/>
            <a:ext cx="5558700" cy="9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Roginolisib</a:t>
            </a:r>
            <a:endParaRPr sz="3600"/>
          </a:p>
          <a:p>
            <a:pPr indent="0" lvl="0" marL="522605" rtl="0" algn="l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001F5F"/>
                </a:solidFill>
              </a:rPr>
              <a:t>                        </a:t>
            </a:r>
            <a:endParaRPr sz="3600"/>
          </a:p>
        </p:txBody>
      </p:sp>
      <p:sp>
        <p:nvSpPr>
          <p:cNvPr id="374" name="Google Shape;374;g359cf31d600_0_19"/>
          <p:cNvSpPr/>
          <p:nvPr/>
        </p:nvSpPr>
        <p:spPr>
          <a:xfrm>
            <a:off x="797450" y="4964075"/>
            <a:ext cx="5034000" cy="13257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iOnctura</a:t>
            </a:r>
            <a:endParaRPr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Inibitore di PI3Kδ, blocca la proliferazione cellulare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Fase I/II,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1 linea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in combinazione con RUX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latin typeface="Calibri"/>
                <a:ea typeface="Calibri"/>
                <a:cs typeface="Calibri"/>
                <a:sym typeface="Calibri"/>
              </a:rPr>
              <a:t>Arruolamento aperto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g359cf31d600_0_19"/>
          <p:cNvSpPr/>
          <p:nvPr/>
        </p:nvSpPr>
        <p:spPr>
          <a:xfrm>
            <a:off x="6664850" y="2982875"/>
            <a:ext cx="5034000" cy="1325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Inibitore di PIM-1, blocca la proliferazione cellulare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Fase I/II,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monoterapia o combinazione (RUX e MOME), 2° linea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g359cf31d600_0_19"/>
          <p:cNvSpPr txBox="1"/>
          <p:nvPr>
            <p:ph type="title"/>
          </p:nvPr>
        </p:nvSpPr>
        <p:spPr>
          <a:xfrm>
            <a:off x="6309525" y="2231750"/>
            <a:ext cx="5558700" cy="9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Nuvisertib</a:t>
            </a:r>
            <a:endParaRPr sz="3600"/>
          </a:p>
          <a:p>
            <a:pPr indent="0" lvl="0" marL="522605" rtl="0" algn="l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001F5F"/>
                </a:solidFill>
              </a:rPr>
              <a:t>                        </a:t>
            </a:r>
            <a:endParaRPr sz="3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5"/>
          <p:cNvSpPr txBox="1"/>
          <p:nvPr>
            <p:ph type="title"/>
          </p:nvPr>
        </p:nvSpPr>
        <p:spPr>
          <a:xfrm>
            <a:off x="3189858" y="2729306"/>
            <a:ext cx="58122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52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GRAZIE PER L’ATTENZIONE!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06878" y="2437395"/>
            <a:ext cx="1647166" cy="254146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8"/>
          <p:cNvSpPr txBox="1"/>
          <p:nvPr>
            <p:ph type="title"/>
          </p:nvPr>
        </p:nvSpPr>
        <p:spPr>
          <a:xfrm>
            <a:off x="3525139" y="247015"/>
            <a:ext cx="5478780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Che cos’è uno studio clinico?</a:t>
            </a:r>
            <a:endParaRPr sz="3600"/>
          </a:p>
        </p:txBody>
      </p:sp>
      <p:sp>
        <p:nvSpPr>
          <p:cNvPr id="60" name="Google Shape;60;p8"/>
          <p:cNvSpPr txBox="1"/>
          <p:nvPr/>
        </p:nvSpPr>
        <p:spPr>
          <a:xfrm>
            <a:off x="2090675" y="992475"/>
            <a:ext cx="8112000" cy="16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Uno studio clinico (</a:t>
            </a:r>
            <a:r>
              <a:rPr b="0" i="1" lang="en-US" sz="2000" u="none" cap="none" strike="noStrik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clinical trial</a:t>
            </a:r>
            <a:r>
              <a:rPr b="0" i="0" lang="en-US" sz="2000" u="none" cap="none" strike="noStrik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) è una ricerca medica condotta con lo scopo  di raccogliere dati sulla </a:t>
            </a:r>
            <a:r>
              <a:rPr b="1" i="0" lang="en-US" sz="2000" u="none" cap="none" strike="noStrik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SICUREZZA </a:t>
            </a:r>
            <a:r>
              <a:rPr b="0" i="0" lang="en-US" sz="2000" u="none" cap="none" strike="noStrik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e sull'</a:t>
            </a:r>
            <a:r>
              <a:rPr b="1" i="0" lang="en-US" sz="2000" u="none" cap="none" strike="noStrik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EFFICACIA </a:t>
            </a:r>
            <a:r>
              <a:rPr b="0" i="0" lang="en-US" sz="2000" u="none" cap="none" strike="noStrik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di nuovi farmaci.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Arial"/>
              <a:buNone/>
            </a:pPr>
            <a:r>
              <a:t/>
            </a:r>
            <a:endParaRPr b="0" i="0" sz="28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96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Si distinguono due tipi di studi clinici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8"/>
          <p:cNvSpPr txBox="1"/>
          <p:nvPr/>
        </p:nvSpPr>
        <p:spPr>
          <a:xfrm>
            <a:off x="3488173" y="3928625"/>
            <a:ext cx="20118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903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Sperimentali </a:t>
            </a:r>
            <a:r>
              <a:rPr b="0" i="0" lang="en-US" sz="2000" u="none" cap="none" strike="noStrik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000" u="none" cap="none" strike="noStrike">
              <a:solidFill>
                <a:srgbClr val="1F487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3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(o  interventistici)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8"/>
          <p:cNvSpPr txBox="1"/>
          <p:nvPr/>
        </p:nvSpPr>
        <p:spPr>
          <a:xfrm>
            <a:off x="7366106" y="3928617"/>
            <a:ext cx="15087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Osservazionali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" name="Google Shape;63;p8"/>
          <p:cNvGrpSpPr/>
          <p:nvPr/>
        </p:nvGrpSpPr>
        <p:grpSpPr>
          <a:xfrm>
            <a:off x="7737351" y="2850805"/>
            <a:ext cx="464184" cy="696595"/>
            <a:chOff x="7377176" y="2940430"/>
            <a:chExt cx="464184" cy="696595"/>
          </a:xfrm>
        </p:grpSpPr>
        <p:sp>
          <p:nvSpPr>
            <p:cNvPr id="64" name="Google Shape;64;p8"/>
            <p:cNvSpPr/>
            <p:nvPr/>
          </p:nvSpPr>
          <p:spPr>
            <a:xfrm>
              <a:off x="7377176" y="2940430"/>
              <a:ext cx="464184" cy="696595"/>
            </a:xfrm>
            <a:custGeom>
              <a:rect b="b" l="l" r="r" t="t"/>
              <a:pathLst>
                <a:path extrusionOk="0" h="696595" w="464184">
                  <a:moveTo>
                    <a:pt x="73532" y="0"/>
                  </a:moveTo>
                  <a:lnTo>
                    <a:pt x="0" y="43180"/>
                  </a:lnTo>
                  <a:lnTo>
                    <a:pt x="353568" y="644652"/>
                  </a:lnTo>
                  <a:lnTo>
                    <a:pt x="316738" y="666242"/>
                  </a:lnTo>
                  <a:lnTo>
                    <a:pt x="433450" y="696595"/>
                  </a:lnTo>
                  <a:lnTo>
                    <a:pt x="463803" y="579882"/>
                  </a:lnTo>
                  <a:lnTo>
                    <a:pt x="426974" y="601472"/>
                  </a:lnTo>
                  <a:lnTo>
                    <a:pt x="73532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8"/>
            <p:cNvSpPr/>
            <p:nvPr/>
          </p:nvSpPr>
          <p:spPr>
            <a:xfrm>
              <a:off x="7377176" y="2940430"/>
              <a:ext cx="464184" cy="696595"/>
            </a:xfrm>
            <a:custGeom>
              <a:rect b="b" l="l" r="r" t="t"/>
              <a:pathLst>
                <a:path extrusionOk="0" h="696595" w="464184">
                  <a:moveTo>
                    <a:pt x="316738" y="666242"/>
                  </a:moveTo>
                  <a:lnTo>
                    <a:pt x="353568" y="644652"/>
                  </a:lnTo>
                  <a:lnTo>
                    <a:pt x="0" y="43180"/>
                  </a:lnTo>
                  <a:lnTo>
                    <a:pt x="73532" y="0"/>
                  </a:lnTo>
                  <a:lnTo>
                    <a:pt x="426974" y="601472"/>
                  </a:lnTo>
                  <a:lnTo>
                    <a:pt x="463803" y="579882"/>
                  </a:lnTo>
                  <a:lnTo>
                    <a:pt x="433450" y="696595"/>
                  </a:lnTo>
                  <a:lnTo>
                    <a:pt x="316738" y="666242"/>
                  </a:lnTo>
                  <a:close/>
                </a:path>
              </a:pathLst>
            </a:custGeom>
            <a:noFill/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" name="Google Shape;66;p8"/>
          <p:cNvGrpSpPr/>
          <p:nvPr/>
        </p:nvGrpSpPr>
        <p:grpSpPr>
          <a:xfrm>
            <a:off x="4432172" y="2878835"/>
            <a:ext cx="461009" cy="689610"/>
            <a:chOff x="4736972" y="2878835"/>
            <a:chExt cx="461009" cy="689610"/>
          </a:xfrm>
        </p:grpSpPr>
        <p:sp>
          <p:nvSpPr>
            <p:cNvPr id="67" name="Google Shape;67;p8"/>
            <p:cNvSpPr/>
            <p:nvPr/>
          </p:nvSpPr>
          <p:spPr>
            <a:xfrm>
              <a:off x="4736972" y="2878835"/>
              <a:ext cx="461009" cy="689610"/>
            </a:xfrm>
            <a:custGeom>
              <a:rect b="b" l="l" r="r" t="t"/>
              <a:pathLst>
                <a:path extrusionOk="0" h="689610" w="461010">
                  <a:moveTo>
                    <a:pt x="398017" y="0"/>
                  </a:moveTo>
                  <a:lnTo>
                    <a:pt x="31241" y="607949"/>
                  </a:lnTo>
                  <a:lnTo>
                    <a:pt x="0" y="589026"/>
                  </a:lnTo>
                  <a:lnTo>
                    <a:pt x="24764" y="689101"/>
                  </a:lnTo>
                  <a:lnTo>
                    <a:pt x="124840" y="664337"/>
                  </a:lnTo>
                  <a:lnTo>
                    <a:pt x="93599" y="645540"/>
                  </a:lnTo>
                  <a:lnTo>
                    <a:pt x="460501" y="37591"/>
                  </a:lnTo>
                  <a:lnTo>
                    <a:pt x="398017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8"/>
            <p:cNvSpPr/>
            <p:nvPr/>
          </p:nvSpPr>
          <p:spPr>
            <a:xfrm>
              <a:off x="4736972" y="2878835"/>
              <a:ext cx="461009" cy="689610"/>
            </a:xfrm>
            <a:custGeom>
              <a:rect b="b" l="l" r="r" t="t"/>
              <a:pathLst>
                <a:path extrusionOk="0" h="689610" w="461010">
                  <a:moveTo>
                    <a:pt x="0" y="589026"/>
                  </a:moveTo>
                  <a:lnTo>
                    <a:pt x="31241" y="607949"/>
                  </a:lnTo>
                  <a:lnTo>
                    <a:pt x="398017" y="0"/>
                  </a:lnTo>
                  <a:lnTo>
                    <a:pt x="460501" y="37591"/>
                  </a:lnTo>
                  <a:lnTo>
                    <a:pt x="93599" y="645540"/>
                  </a:lnTo>
                  <a:lnTo>
                    <a:pt x="124840" y="664337"/>
                  </a:lnTo>
                  <a:lnTo>
                    <a:pt x="24764" y="689101"/>
                  </a:lnTo>
                  <a:lnTo>
                    <a:pt x="0" y="589026"/>
                  </a:lnTo>
                  <a:close/>
                </a:path>
              </a:pathLst>
            </a:custGeom>
            <a:noFill/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" name="Google Shape;69;p8"/>
          <p:cNvSpPr/>
          <p:nvPr/>
        </p:nvSpPr>
        <p:spPr>
          <a:xfrm>
            <a:off x="2687573" y="5080253"/>
            <a:ext cx="3662679" cy="1362710"/>
          </a:xfrm>
          <a:custGeom>
            <a:rect b="b" l="l" r="r" t="t"/>
            <a:pathLst>
              <a:path extrusionOk="0" h="1362710" w="3662679">
                <a:moveTo>
                  <a:pt x="0" y="227076"/>
                </a:moveTo>
                <a:lnTo>
                  <a:pt x="4615" y="181329"/>
                </a:lnTo>
                <a:lnTo>
                  <a:pt x="17853" y="138713"/>
                </a:lnTo>
                <a:lnTo>
                  <a:pt x="38797" y="100142"/>
                </a:lnTo>
                <a:lnTo>
                  <a:pt x="66532" y="66532"/>
                </a:lnTo>
                <a:lnTo>
                  <a:pt x="100142" y="38797"/>
                </a:lnTo>
                <a:lnTo>
                  <a:pt x="138713" y="17853"/>
                </a:lnTo>
                <a:lnTo>
                  <a:pt x="181329" y="4615"/>
                </a:lnTo>
                <a:lnTo>
                  <a:pt x="227075" y="0"/>
                </a:lnTo>
                <a:lnTo>
                  <a:pt x="3435096" y="0"/>
                </a:lnTo>
                <a:lnTo>
                  <a:pt x="3480842" y="4615"/>
                </a:lnTo>
                <a:lnTo>
                  <a:pt x="3523458" y="17853"/>
                </a:lnTo>
                <a:lnTo>
                  <a:pt x="3562029" y="38797"/>
                </a:lnTo>
                <a:lnTo>
                  <a:pt x="3595639" y="66532"/>
                </a:lnTo>
                <a:lnTo>
                  <a:pt x="3623374" y="100142"/>
                </a:lnTo>
                <a:lnTo>
                  <a:pt x="3644318" y="138713"/>
                </a:lnTo>
                <a:lnTo>
                  <a:pt x="3657556" y="181329"/>
                </a:lnTo>
                <a:lnTo>
                  <a:pt x="3662172" y="227076"/>
                </a:lnTo>
                <a:lnTo>
                  <a:pt x="3662172" y="1135380"/>
                </a:lnTo>
                <a:lnTo>
                  <a:pt x="3657556" y="1181144"/>
                </a:lnTo>
                <a:lnTo>
                  <a:pt x="3644318" y="1223769"/>
                </a:lnTo>
                <a:lnTo>
                  <a:pt x="3623374" y="1262341"/>
                </a:lnTo>
                <a:lnTo>
                  <a:pt x="3595639" y="1295947"/>
                </a:lnTo>
                <a:lnTo>
                  <a:pt x="3562029" y="1323675"/>
                </a:lnTo>
                <a:lnTo>
                  <a:pt x="3523458" y="1344611"/>
                </a:lnTo>
                <a:lnTo>
                  <a:pt x="3480842" y="1357842"/>
                </a:lnTo>
                <a:lnTo>
                  <a:pt x="3435096" y="1362456"/>
                </a:lnTo>
                <a:lnTo>
                  <a:pt x="227075" y="1362456"/>
                </a:lnTo>
                <a:lnTo>
                  <a:pt x="181329" y="1357842"/>
                </a:lnTo>
                <a:lnTo>
                  <a:pt x="138713" y="1344611"/>
                </a:lnTo>
                <a:lnTo>
                  <a:pt x="100142" y="1323675"/>
                </a:lnTo>
                <a:lnTo>
                  <a:pt x="66532" y="1295947"/>
                </a:lnTo>
                <a:lnTo>
                  <a:pt x="38797" y="1262341"/>
                </a:lnTo>
                <a:lnTo>
                  <a:pt x="17853" y="1223769"/>
                </a:lnTo>
                <a:lnTo>
                  <a:pt x="4615" y="1181144"/>
                </a:lnTo>
                <a:lnTo>
                  <a:pt x="0" y="1135380"/>
                </a:lnTo>
                <a:lnTo>
                  <a:pt x="0" y="227076"/>
                </a:lnTo>
                <a:close/>
              </a:path>
            </a:pathLst>
          </a:custGeom>
          <a:noFill/>
          <a:ln cap="flat" cmpd="sng" w="259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8"/>
          <p:cNvSpPr txBox="1"/>
          <p:nvPr/>
        </p:nvSpPr>
        <p:spPr>
          <a:xfrm>
            <a:off x="2949701" y="5185664"/>
            <a:ext cx="3136265" cy="1123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ctr">
              <a:lnSpc>
                <a:spcPct val="1000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Presuppongono un’azione diretta  dei ricercatori </a:t>
            </a:r>
            <a:r>
              <a:rPr b="0" i="0" lang="en-US" sz="1800" u="none" cap="none" strike="noStrike">
                <a:solidFill>
                  <a:srgbClr val="1F487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⭢ </a:t>
            </a:r>
            <a:r>
              <a:rPr b="0" i="0" lang="en-US" sz="1800" u="none" cap="none" strike="noStrik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ad esempio  attraverso la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somministrazione di farmaci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8"/>
          <p:cNvSpPr/>
          <p:nvPr/>
        </p:nvSpPr>
        <p:spPr>
          <a:xfrm>
            <a:off x="6668261" y="5080253"/>
            <a:ext cx="3733800" cy="1315720"/>
          </a:xfrm>
          <a:custGeom>
            <a:rect b="b" l="l" r="r" t="t"/>
            <a:pathLst>
              <a:path extrusionOk="0" h="1315720" w="3733800">
                <a:moveTo>
                  <a:pt x="0" y="219202"/>
                </a:moveTo>
                <a:lnTo>
                  <a:pt x="5790" y="168950"/>
                </a:lnTo>
                <a:lnTo>
                  <a:pt x="22285" y="122816"/>
                </a:lnTo>
                <a:lnTo>
                  <a:pt x="48165" y="82115"/>
                </a:lnTo>
                <a:lnTo>
                  <a:pt x="82115" y="48165"/>
                </a:lnTo>
                <a:lnTo>
                  <a:pt x="122816" y="22285"/>
                </a:lnTo>
                <a:lnTo>
                  <a:pt x="168950" y="5790"/>
                </a:lnTo>
                <a:lnTo>
                  <a:pt x="219202" y="0"/>
                </a:lnTo>
                <a:lnTo>
                  <a:pt x="3514598" y="0"/>
                </a:lnTo>
                <a:lnTo>
                  <a:pt x="3564849" y="5790"/>
                </a:lnTo>
                <a:lnTo>
                  <a:pt x="3610983" y="22285"/>
                </a:lnTo>
                <a:lnTo>
                  <a:pt x="3651684" y="48165"/>
                </a:lnTo>
                <a:lnTo>
                  <a:pt x="3685634" y="82115"/>
                </a:lnTo>
                <a:lnTo>
                  <a:pt x="3711514" y="122816"/>
                </a:lnTo>
                <a:lnTo>
                  <a:pt x="3728009" y="168950"/>
                </a:lnTo>
                <a:lnTo>
                  <a:pt x="3733800" y="219202"/>
                </a:lnTo>
                <a:lnTo>
                  <a:pt x="3733800" y="1096010"/>
                </a:lnTo>
                <a:lnTo>
                  <a:pt x="3728009" y="1146269"/>
                </a:lnTo>
                <a:lnTo>
                  <a:pt x="3711514" y="1192407"/>
                </a:lnTo>
                <a:lnTo>
                  <a:pt x="3685634" y="1233107"/>
                </a:lnTo>
                <a:lnTo>
                  <a:pt x="3651684" y="1267054"/>
                </a:lnTo>
                <a:lnTo>
                  <a:pt x="3610983" y="1292931"/>
                </a:lnTo>
                <a:lnTo>
                  <a:pt x="3564849" y="1309422"/>
                </a:lnTo>
                <a:lnTo>
                  <a:pt x="3514598" y="1315212"/>
                </a:lnTo>
                <a:lnTo>
                  <a:pt x="219202" y="1315212"/>
                </a:lnTo>
                <a:lnTo>
                  <a:pt x="168950" y="1309422"/>
                </a:lnTo>
                <a:lnTo>
                  <a:pt x="122816" y="1292931"/>
                </a:lnTo>
                <a:lnTo>
                  <a:pt x="82115" y="1267054"/>
                </a:lnTo>
                <a:lnTo>
                  <a:pt x="48165" y="1233107"/>
                </a:lnTo>
                <a:lnTo>
                  <a:pt x="22285" y="1192407"/>
                </a:lnTo>
                <a:lnTo>
                  <a:pt x="5790" y="1146269"/>
                </a:lnTo>
                <a:lnTo>
                  <a:pt x="0" y="1096010"/>
                </a:lnTo>
                <a:lnTo>
                  <a:pt x="0" y="219202"/>
                </a:lnTo>
                <a:close/>
              </a:path>
            </a:pathLst>
          </a:custGeom>
          <a:noFill/>
          <a:ln cap="flat" cmpd="sng" w="259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8"/>
          <p:cNvSpPr txBox="1"/>
          <p:nvPr/>
        </p:nvSpPr>
        <p:spPr>
          <a:xfrm>
            <a:off x="6863842" y="5161915"/>
            <a:ext cx="3338829" cy="1123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Presuppongono la raccolta da parte  dei ricercatori di dati su farmaci già  approvati e utilizzati nella normale  pratica clinica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4900" y="2612135"/>
            <a:ext cx="2011679" cy="2238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9cf31d600_0_86"/>
          <p:cNvSpPr txBox="1"/>
          <p:nvPr>
            <p:ph type="title"/>
          </p:nvPr>
        </p:nvSpPr>
        <p:spPr>
          <a:xfrm>
            <a:off x="3189858" y="2729306"/>
            <a:ext cx="58122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7" name="Google Shape;387;g359cf31d600_0_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9579" y="41675"/>
            <a:ext cx="9032841" cy="677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>
            <p:ph type="title"/>
          </p:nvPr>
        </p:nvSpPr>
        <p:spPr>
          <a:xfrm>
            <a:off x="2782316" y="392379"/>
            <a:ext cx="65024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/>
              <a:t>Come sono organizzati gli studi clinici?</a:t>
            </a:r>
            <a:endParaRPr sz="3200"/>
          </a:p>
        </p:txBody>
      </p:sp>
      <p:sp>
        <p:nvSpPr>
          <p:cNvPr id="79" name="Google Shape;79;p9"/>
          <p:cNvSpPr txBox="1"/>
          <p:nvPr/>
        </p:nvSpPr>
        <p:spPr>
          <a:xfrm>
            <a:off x="2010282" y="5578246"/>
            <a:ext cx="8226425" cy="635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In entrambi i casi lo studio clinico viene condotto sulla base di un </a:t>
            </a:r>
            <a:r>
              <a:rPr b="1" i="0" lang="en-US" sz="2000" u="none" cap="none" strike="noStrik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PROTOCOLLO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che descrive le finalità e modalità di svolgimento della ricerca.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9"/>
          <p:cNvSpPr txBox="1"/>
          <p:nvPr/>
        </p:nvSpPr>
        <p:spPr>
          <a:xfrm>
            <a:off x="4309617" y="1537792"/>
            <a:ext cx="797560" cy="360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FASE 1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9"/>
          <p:cNvSpPr txBox="1"/>
          <p:nvPr/>
        </p:nvSpPr>
        <p:spPr>
          <a:xfrm>
            <a:off x="6188455" y="1537792"/>
            <a:ext cx="1070610" cy="360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Sicurezza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" name="Google Shape;82;p9"/>
          <p:cNvGrpSpPr/>
          <p:nvPr/>
        </p:nvGrpSpPr>
        <p:grpSpPr>
          <a:xfrm>
            <a:off x="5303519" y="1656588"/>
            <a:ext cx="586740" cy="134620"/>
            <a:chOff x="5303519" y="1656588"/>
            <a:chExt cx="586740" cy="134620"/>
          </a:xfrm>
        </p:grpSpPr>
        <p:sp>
          <p:nvSpPr>
            <p:cNvPr id="83" name="Google Shape;83;p9"/>
            <p:cNvSpPr/>
            <p:nvPr/>
          </p:nvSpPr>
          <p:spPr>
            <a:xfrm>
              <a:off x="5303519" y="1656588"/>
              <a:ext cx="586740" cy="134620"/>
            </a:xfrm>
            <a:custGeom>
              <a:rect b="b" l="l" r="r" t="t"/>
              <a:pathLst>
                <a:path extrusionOk="0" h="134619" w="586739">
                  <a:moveTo>
                    <a:pt x="519683" y="0"/>
                  </a:moveTo>
                  <a:lnTo>
                    <a:pt x="519683" y="33527"/>
                  </a:lnTo>
                  <a:lnTo>
                    <a:pt x="0" y="33527"/>
                  </a:lnTo>
                  <a:lnTo>
                    <a:pt x="0" y="100584"/>
                  </a:lnTo>
                  <a:lnTo>
                    <a:pt x="519683" y="100584"/>
                  </a:lnTo>
                  <a:lnTo>
                    <a:pt x="519683" y="134112"/>
                  </a:lnTo>
                  <a:lnTo>
                    <a:pt x="586739" y="67056"/>
                  </a:lnTo>
                  <a:lnTo>
                    <a:pt x="519683" y="0"/>
                  </a:lnTo>
                  <a:close/>
                </a:path>
              </a:pathLst>
            </a:custGeom>
            <a:solidFill>
              <a:srgbClr val="76923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9"/>
            <p:cNvSpPr/>
            <p:nvPr/>
          </p:nvSpPr>
          <p:spPr>
            <a:xfrm>
              <a:off x="5303519" y="1656588"/>
              <a:ext cx="586740" cy="134620"/>
            </a:xfrm>
            <a:custGeom>
              <a:rect b="b" l="l" r="r" t="t"/>
              <a:pathLst>
                <a:path extrusionOk="0" h="134619" w="586739">
                  <a:moveTo>
                    <a:pt x="519683" y="134112"/>
                  </a:moveTo>
                  <a:lnTo>
                    <a:pt x="519683" y="100584"/>
                  </a:lnTo>
                  <a:lnTo>
                    <a:pt x="0" y="100584"/>
                  </a:lnTo>
                  <a:lnTo>
                    <a:pt x="0" y="33527"/>
                  </a:lnTo>
                  <a:lnTo>
                    <a:pt x="519683" y="33527"/>
                  </a:lnTo>
                  <a:lnTo>
                    <a:pt x="519683" y="0"/>
                  </a:lnTo>
                  <a:lnTo>
                    <a:pt x="586739" y="67056"/>
                  </a:lnTo>
                  <a:lnTo>
                    <a:pt x="519683" y="134112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" name="Google Shape;85;p9"/>
          <p:cNvSpPr txBox="1"/>
          <p:nvPr/>
        </p:nvSpPr>
        <p:spPr>
          <a:xfrm>
            <a:off x="4316095" y="2117217"/>
            <a:ext cx="797560" cy="360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FASE 2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9"/>
          <p:cNvSpPr txBox="1"/>
          <p:nvPr/>
        </p:nvSpPr>
        <p:spPr>
          <a:xfrm>
            <a:off x="6188455" y="2117217"/>
            <a:ext cx="961390" cy="360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Efficacia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" name="Google Shape;87;p9"/>
          <p:cNvGrpSpPr/>
          <p:nvPr/>
        </p:nvGrpSpPr>
        <p:grpSpPr>
          <a:xfrm>
            <a:off x="5303519" y="2234183"/>
            <a:ext cx="586740" cy="135890"/>
            <a:chOff x="5303519" y="2234183"/>
            <a:chExt cx="586740" cy="135890"/>
          </a:xfrm>
        </p:grpSpPr>
        <p:sp>
          <p:nvSpPr>
            <p:cNvPr id="88" name="Google Shape;88;p9"/>
            <p:cNvSpPr/>
            <p:nvPr/>
          </p:nvSpPr>
          <p:spPr>
            <a:xfrm>
              <a:off x="5303519" y="2234183"/>
              <a:ext cx="586740" cy="135890"/>
            </a:xfrm>
            <a:custGeom>
              <a:rect b="b" l="l" r="r" t="t"/>
              <a:pathLst>
                <a:path extrusionOk="0" h="135889" w="586739">
                  <a:moveTo>
                    <a:pt x="518921" y="0"/>
                  </a:moveTo>
                  <a:lnTo>
                    <a:pt x="518921" y="33908"/>
                  </a:lnTo>
                  <a:lnTo>
                    <a:pt x="0" y="33908"/>
                  </a:lnTo>
                  <a:lnTo>
                    <a:pt x="0" y="101726"/>
                  </a:lnTo>
                  <a:lnTo>
                    <a:pt x="518921" y="101726"/>
                  </a:lnTo>
                  <a:lnTo>
                    <a:pt x="518921" y="135636"/>
                  </a:lnTo>
                  <a:lnTo>
                    <a:pt x="586739" y="67817"/>
                  </a:lnTo>
                  <a:lnTo>
                    <a:pt x="518921" y="0"/>
                  </a:lnTo>
                  <a:close/>
                </a:path>
              </a:pathLst>
            </a:custGeom>
            <a:solidFill>
              <a:srgbClr val="76923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9"/>
            <p:cNvSpPr/>
            <p:nvPr/>
          </p:nvSpPr>
          <p:spPr>
            <a:xfrm>
              <a:off x="5303519" y="2234183"/>
              <a:ext cx="586740" cy="135890"/>
            </a:xfrm>
            <a:custGeom>
              <a:rect b="b" l="l" r="r" t="t"/>
              <a:pathLst>
                <a:path extrusionOk="0" h="135889" w="586739">
                  <a:moveTo>
                    <a:pt x="518921" y="135636"/>
                  </a:moveTo>
                  <a:lnTo>
                    <a:pt x="518921" y="101726"/>
                  </a:lnTo>
                  <a:lnTo>
                    <a:pt x="0" y="101726"/>
                  </a:lnTo>
                  <a:lnTo>
                    <a:pt x="0" y="33908"/>
                  </a:lnTo>
                  <a:lnTo>
                    <a:pt x="518921" y="33908"/>
                  </a:lnTo>
                  <a:lnTo>
                    <a:pt x="518921" y="0"/>
                  </a:lnTo>
                  <a:lnTo>
                    <a:pt x="586739" y="67817"/>
                  </a:lnTo>
                  <a:lnTo>
                    <a:pt x="518921" y="135636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" name="Google Shape;90;p9"/>
          <p:cNvSpPr txBox="1"/>
          <p:nvPr/>
        </p:nvSpPr>
        <p:spPr>
          <a:xfrm>
            <a:off x="4339209" y="2696082"/>
            <a:ext cx="797560" cy="360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FASE 3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9"/>
          <p:cNvSpPr txBox="1"/>
          <p:nvPr/>
        </p:nvSpPr>
        <p:spPr>
          <a:xfrm>
            <a:off x="6188455" y="2696082"/>
            <a:ext cx="2525395" cy="360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Efficacia su larga scala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" name="Google Shape;92;p9"/>
          <p:cNvGrpSpPr/>
          <p:nvPr/>
        </p:nvGrpSpPr>
        <p:grpSpPr>
          <a:xfrm>
            <a:off x="5303519" y="2813304"/>
            <a:ext cx="586740" cy="135890"/>
            <a:chOff x="5303519" y="2813304"/>
            <a:chExt cx="586740" cy="135890"/>
          </a:xfrm>
        </p:grpSpPr>
        <p:sp>
          <p:nvSpPr>
            <p:cNvPr id="93" name="Google Shape;93;p9"/>
            <p:cNvSpPr/>
            <p:nvPr/>
          </p:nvSpPr>
          <p:spPr>
            <a:xfrm>
              <a:off x="5303519" y="2813304"/>
              <a:ext cx="586740" cy="135890"/>
            </a:xfrm>
            <a:custGeom>
              <a:rect b="b" l="l" r="r" t="t"/>
              <a:pathLst>
                <a:path extrusionOk="0" h="135889" w="586739">
                  <a:moveTo>
                    <a:pt x="518921" y="0"/>
                  </a:moveTo>
                  <a:lnTo>
                    <a:pt x="518921" y="33909"/>
                  </a:lnTo>
                  <a:lnTo>
                    <a:pt x="0" y="33909"/>
                  </a:lnTo>
                  <a:lnTo>
                    <a:pt x="0" y="101726"/>
                  </a:lnTo>
                  <a:lnTo>
                    <a:pt x="518921" y="101726"/>
                  </a:lnTo>
                  <a:lnTo>
                    <a:pt x="518921" y="135636"/>
                  </a:lnTo>
                  <a:lnTo>
                    <a:pt x="586739" y="67818"/>
                  </a:lnTo>
                  <a:lnTo>
                    <a:pt x="518921" y="0"/>
                  </a:lnTo>
                  <a:close/>
                </a:path>
              </a:pathLst>
            </a:custGeom>
            <a:solidFill>
              <a:srgbClr val="76923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9"/>
            <p:cNvSpPr/>
            <p:nvPr/>
          </p:nvSpPr>
          <p:spPr>
            <a:xfrm>
              <a:off x="5303519" y="2813304"/>
              <a:ext cx="586740" cy="135890"/>
            </a:xfrm>
            <a:custGeom>
              <a:rect b="b" l="l" r="r" t="t"/>
              <a:pathLst>
                <a:path extrusionOk="0" h="135889" w="586739">
                  <a:moveTo>
                    <a:pt x="518921" y="135636"/>
                  </a:moveTo>
                  <a:lnTo>
                    <a:pt x="518921" y="101726"/>
                  </a:lnTo>
                  <a:lnTo>
                    <a:pt x="0" y="101726"/>
                  </a:lnTo>
                  <a:lnTo>
                    <a:pt x="0" y="33909"/>
                  </a:lnTo>
                  <a:lnTo>
                    <a:pt x="518921" y="33909"/>
                  </a:lnTo>
                  <a:lnTo>
                    <a:pt x="518921" y="0"/>
                  </a:lnTo>
                  <a:lnTo>
                    <a:pt x="586739" y="67818"/>
                  </a:lnTo>
                  <a:lnTo>
                    <a:pt x="518921" y="135636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" name="Google Shape;95;p9"/>
          <p:cNvGrpSpPr/>
          <p:nvPr/>
        </p:nvGrpSpPr>
        <p:grpSpPr>
          <a:xfrm>
            <a:off x="6029706" y="3385565"/>
            <a:ext cx="216535" cy="727075"/>
            <a:chOff x="6029706" y="3385565"/>
            <a:chExt cx="216535" cy="727075"/>
          </a:xfrm>
        </p:grpSpPr>
        <p:sp>
          <p:nvSpPr>
            <p:cNvPr id="96" name="Google Shape;96;p9"/>
            <p:cNvSpPr/>
            <p:nvPr/>
          </p:nvSpPr>
          <p:spPr>
            <a:xfrm>
              <a:off x="6029706" y="3385565"/>
              <a:ext cx="216535" cy="727075"/>
            </a:xfrm>
            <a:custGeom>
              <a:rect b="b" l="l" r="r" t="t"/>
              <a:pathLst>
                <a:path extrusionOk="0" h="727075" w="216535">
                  <a:moveTo>
                    <a:pt x="162306" y="0"/>
                  </a:moveTo>
                  <a:lnTo>
                    <a:pt x="54102" y="0"/>
                  </a:lnTo>
                  <a:lnTo>
                    <a:pt x="54102" y="618744"/>
                  </a:lnTo>
                  <a:lnTo>
                    <a:pt x="0" y="618744"/>
                  </a:lnTo>
                  <a:lnTo>
                    <a:pt x="108204" y="726948"/>
                  </a:lnTo>
                  <a:lnTo>
                    <a:pt x="216408" y="618744"/>
                  </a:lnTo>
                  <a:lnTo>
                    <a:pt x="162306" y="618744"/>
                  </a:lnTo>
                  <a:lnTo>
                    <a:pt x="162306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9"/>
            <p:cNvSpPr/>
            <p:nvPr/>
          </p:nvSpPr>
          <p:spPr>
            <a:xfrm>
              <a:off x="6029706" y="3385565"/>
              <a:ext cx="216535" cy="727075"/>
            </a:xfrm>
            <a:custGeom>
              <a:rect b="b" l="l" r="r" t="t"/>
              <a:pathLst>
                <a:path extrusionOk="0" h="727075" w="216535">
                  <a:moveTo>
                    <a:pt x="0" y="618744"/>
                  </a:moveTo>
                  <a:lnTo>
                    <a:pt x="54102" y="618744"/>
                  </a:lnTo>
                  <a:lnTo>
                    <a:pt x="54102" y="0"/>
                  </a:lnTo>
                  <a:lnTo>
                    <a:pt x="162306" y="0"/>
                  </a:lnTo>
                  <a:lnTo>
                    <a:pt x="162306" y="618744"/>
                  </a:lnTo>
                  <a:lnTo>
                    <a:pt x="216408" y="618744"/>
                  </a:lnTo>
                  <a:lnTo>
                    <a:pt x="108204" y="726948"/>
                  </a:lnTo>
                  <a:lnTo>
                    <a:pt x="0" y="618744"/>
                  </a:lnTo>
                  <a:close/>
                </a:path>
              </a:pathLst>
            </a:custGeom>
            <a:noFill/>
            <a:ln cap="flat" cmpd="sng" w="259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" name="Google Shape;98;p9"/>
          <p:cNvSpPr txBox="1"/>
          <p:nvPr/>
        </p:nvSpPr>
        <p:spPr>
          <a:xfrm>
            <a:off x="6333490" y="3165072"/>
            <a:ext cx="1828164" cy="10325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0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Approvazione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FDA</a:t>
            </a:r>
            <a:r>
              <a:rPr b="1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b="1" i="0" lang="en-US" sz="2200" u="none" cap="none" strike="noStrik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EMA</a:t>
            </a:r>
            <a:r>
              <a:rPr b="1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b="1" i="0" lang="en-US" sz="2200" u="none" cap="none" strike="noStrik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AIFA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9"/>
          <p:cNvSpPr txBox="1"/>
          <p:nvPr/>
        </p:nvSpPr>
        <p:spPr>
          <a:xfrm>
            <a:off x="4201414" y="4468114"/>
            <a:ext cx="797560" cy="360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FASE 4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9"/>
          <p:cNvSpPr txBox="1"/>
          <p:nvPr/>
        </p:nvSpPr>
        <p:spPr>
          <a:xfrm>
            <a:off x="6188709" y="4311141"/>
            <a:ext cx="3427095" cy="103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Efficacia e tollerabilità a lungo  termine nella pratica clinica  quotidiana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" name="Google Shape;101;p9"/>
          <p:cNvGrpSpPr/>
          <p:nvPr/>
        </p:nvGrpSpPr>
        <p:grpSpPr>
          <a:xfrm>
            <a:off x="5303519" y="4582668"/>
            <a:ext cx="586740" cy="135890"/>
            <a:chOff x="5303519" y="4582668"/>
            <a:chExt cx="586740" cy="135890"/>
          </a:xfrm>
        </p:grpSpPr>
        <p:sp>
          <p:nvSpPr>
            <p:cNvPr id="102" name="Google Shape;102;p9"/>
            <p:cNvSpPr/>
            <p:nvPr/>
          </p:nvSpPr>
          <p:spPr>
            <a:xfrm>
              <a:off x="5303519" y="4582668"/>
              <a:ext cx="586740" cy="135890"/>
            </a:xfrm>
            <a:custGeom>
              <a:rect b="b" l="l" r="r" t="t"/>
              <a:pathLst>
                <a:path extrusionOk="0" h="135889" w="586739">
                  <a:moveTo>
                    <a:pt x="518921" y="0"/>
                  </a:moveTo>
                  <a:lnTo>
                    <a:pt x="518921" y="33908"/>
                  </a:lnTo>
                  <a:lnTo>
                    <a:pt x="0" y="33908"/>
                  </a:lnTo>
                  <a:lnTo>
                    <a:pt x="0" y="101726"/>
                  </a:lnTo>
                  <a:lnTo>
                    <a:pt x="518921" y="101726"/>
                  </a:lnTo>
                  <a:lnTo>
                    <a:pt x="518921" y="135635"/>
                  </a:lnTo>
                  <a:lnTo>
                    <a:pt x="586739" y="67817"/>
                  </a:lnTo>
                  <a:lnTo>
                    <a:pt x="518921" y="0"/>
                  </a:lnTo>
                  <a:close/>
                </a:path>
              </a:pathLst>
            </a:custGeom>
            <a:solidFill>
              <a:srgbClr val="76923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5303519" y="4582668"/>
              <a:ext cx="586740" cy="135890"/>
            </a:xfrm>
            <a:custGeom>
              <a:rect b="b" l="l" r="r" t="t"/>
              <a:pathLst>
                <a:path extrusionOk="0" h="135889" w="586739">
                  <a:moveTo>
                    <a:pt x="518921" y="135635"/>
                  </a:moveTo>
                  <a:lnTo>
                    <a:pt x="518921" y="101726"/>
                  </a:lnTo>
                  <a:lnTo>
                    <a:pt x="0" y="101726"/>
                  </a:lnTo>
                  <a:lnTo>
                    <a:pt x="0" y="33908"/>
                  </a:lnTo>
                  <a:lnTo>
                    <a:pt x="518921" y="33908"/>
                  </a:lnTo>
                  <a:lnTo>
                    <a:pt x="518921" y="0"/>
                  </a:lnTo>
                  <a:lnTo>
                    <a:pt x="586739" y="67817"/>
                  </a:lnTo>
                  <a:lnTo>
                    <a:pt x="518921" y="135635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104;p9"/>
          <p:cNvSpPr/>
          <p:nvPr/>
        </p:nvSpPr>
        <p:spPr>
          <a:xfrm>
            <a:off x="3656076" y="1539239"/>
            <a:ext cx="227329" cy="1524000"/>
          </a:xfrm>
          <a:custGeom>
            <a:rect b="b" l="l" r="r" t="t"/>
            <a:pathLst>
              <a:path extrusionOk="0" h="1524000" w="227329">
                <a:moveTo>
                  <a:pt x="227075" y="1524000"/>
                </a:moveTo>
                <a:lnTo>
                  <a:pt x="182868" y="1522507"/>
                </a:lnTo>
                <a:lnTo>
                  <a:pt x="146780" y="1518443"/>
                </a:lnTo>
                <a:lnTo>
                  <a:pt x="122455" y="1512427"/>
                </a:lnTo>
                <a:lnTo>
                  <a:pt x="113537" y="1505077"/>
                </a:lnTo>
                <a:lnTo>
                  <a:pt x="113537" y="780923"/>
                </a:lnTo>
                <a:lnTo>
                  <a:pt x="104620" y="773572"/>
                </a:lnTo>
                <a:lnTo>
                  <a:pt x="80295" y="767556"/>
                </a:lnTo>
                <a:lnTo>
                  <a:pt x="44207" y="763492"/>
                </a:lnTo>
                <a:lnTo>
                  <a:pt x="0" y="762000"/>
                </a:lnTo>
                <a:lnTo>
                  <a:pt x="44207" y="760507"/>
                </a:lnTo>
                <a:lnTo>
                  <a:pt x="80295" y="756443"/>
                </a:lnTo>
                <a:lnTo>
                  <a:pt x="104620" y="750427"/>
                </a:lnTo>
                <a:lnTo>
                  <a:pt x="113537" y="743076"/>
                </a:lnTo>
                <a:lnTo>
                  <a:pt x="113537" y="18923"/>
                </a:lnTo>
                <a:lnTo>
                  <a:pt x="122455" y="11572"/>
                </a:lnTo>
                <a:lnTo>
                  <a:pt x="146780" y="5556"/>
                </a:lnTo>
                <a:lnTo>
                  <a:pt x="182868" y="1492"/>
                </a:lnTo>
                <a:lnTo>
                  <a:pt x="227075" y="0"/>
                </a:lnTo>
              </a:path>
            </a:pathLst>
          </a:custGeom>
          <a:noFill/>
          <a:ln cap="flat" cmpd="sng" w="9525">
            <a:solidFill>
              <a:srgbClr val="1F48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9"/>
          <p:cNvSpPr txBox="1"/>
          <p:nvPr/>
        </p:nvSpPr>
        <p:spPr>
          <a:xfrm>
            <a:off x="1909952" y="2138933"/>
            <a:ext cx="1713864" cy="360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Interventistico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9"/>
          <p:cNvSpPr txBox="1"/>
          <p:nvPr/>
        </p:nvSpPr>
        <p:spPr>
          <a:xfrm>
            <a:off x="1736217" y="4502861"/>
            <a:ext cx="1770380" cy="360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Osservazionale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9"/>
          <p:cNvSpPr/>
          <p:nvPr/>
        </p:nvSpPr>
        <p:spPr>
          <a:xfrm>
            <a:off x="3656076" y="4413503"/>
            <a:ext cx="227329" cy="535305"/>
          </a:xfrm>
          <a:custGeom>
            <a:rect b="b" l="l" r="r" t="t"/>
            <a:pathLst>
              <a:path extrusionOk="0" h="535304" w="227329">
                <a:moveTo>
                  <a:pt x="227075" y="534924"/>
                </a:moveTo>
                <a:lnTo>
                  <a:pt x="182868" y="533431"/>
                </a:lnTo>
                <a:lnTo>
                  <a:pt x="146780" y="529367"/>
                </a:lnTo>
                <a:lnTo>
                  <a:pt x="122455" y="523351"/>
                </a:lnTo>
                <a:lnTo>
                  <a:pt x="113537" y="516001"/>
                </a:lnTo>
                <a:lnTo>
                  <a:pt x="113537" y="286385"/>
                </a:lnTo>
                <a:lnTo>
                  <a:pt x="104620" y="279034"/>
                </a:lnTo>
                <a:lnTo>
                  <a:pt x="80295" y="273018"/>
                </a:lnTo>
                <a:lnTo>
                  <a:pt x="44207" y="268954"/>
                </a:lnTo>
                <a:lnTo>
                  <a:pt x="0" y="267462"/>
                </a:lnTo>
                <a:lnTo>
                  <a:pt x="44207" y="265969"/>
                </a:lnTo>
                <a:lnTo>
                  <a:pt x="80295" y="261905"/>
                </a:lnTo>
                <a:lnTo>
                  <a:pt x="104620" y="255889"/>
                </a:lnTo>
                <a:lnTo>
                  <a:pt x="113537" y="248539"/>
                </a:lnTo>
                <a:lnTo>
                  <a:pt x="113537" y="18923"/>
                </a:lnTo>
                <a:lnTo>
                  <a:pt x="122455" y="11572"/>
                </a:lnTo>
                <a:lnTo>
                  <a:pt x="146780" y="5556"/>
                </a:lnTo>
                <a:lnTo>
                  <a:pt x="182868" y="1492"/>
                </a:lnTo>
                <a:lnTo>
                  <a:pt x="227075" y="0"/>
                </a:lnTo>
              </a:path>
            </a:pathLst>
          </a:custGeom>
          <a:noFill/>
          <a:ln cap="flat" cmpd="sng" w="9525">
            <a:solidFill>
              <a:srgbClr val="1F48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" name="Google Shape;108;p9"/>
          <p:cNvGrpSpPr/>
          <p:nvPr/>
        </p:nvGrpSpPr>
        <p:grpSpPr>
          <a:xfrm>
            <a:off x="9032747" y="1380814"/>
            <a:ext cx="445007" cy="1045393"/>
            <a:chOff x="9032747" y="1380814"/>
            <a:chExt cx="445007" cy="1045393"/>
          </a:xfrm>
        </p:grpSpPr>
        <p:pic>
          <p:nvPicPr>
            <p:cNvPr id="109" name="Google Shape;109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55700" y="1380814"/>
              <a:ext cx="408278" cy="551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032747" y="1889759"/>
              <a:ext cx="445007" cy="53644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1" name="Google Shape;111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87800" y="2548232"/>
            <a:ext cx="380780" cy="472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95798" y="4375631"/>
            <a:ext cx="449401" cy="555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10800" y="5168150"/>
            <a:ext cx="373271" cy="50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08779" y="1451454"/>
            <a:ext cx="344213" cy="44740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0"/>
          <p:cNvSpPr txBox="1"/>
          <p:nvPr>
            <p:ph type="title"/>
          </p:nvPr>
        </p:nvSpPr>
        <p:spPr>
          <a:xfrm>
            <a:off x="2637282" y="49783"/>
            <a:ext cx="6924675" cy="14306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971039" lvl="0" marL="2138680" marR="1574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/>
              <a:t>Come si partecipa ad uno studio clinico  interventistico?</a:t>
            </a:r>
            <a:endParaRPr sz="3200"/>
          </a:p>
          <a:p>
            <a:pPr indent="0" lvl="0" marL="1270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SzPts val="1400"/>
              <a:buNone/>
            </a:pPr>
            <a:r>
              <a:rPr b="0" lang="en-US" sz="2800">
                <a:latin typeface="Calibri"/>
                <a:ea typeface="Calibri"/>
                <a:cs typeface="Calibri"/>
                <a:sym typeface="Calibri"/>
              </a:rPr>
              <a:t>Esempio di studio clinico di fase 3 randomizzato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0" name="Google Shape;120;p10"/>
          <p:cNvGrpSpPr/>
          <p:nvPr/>
        </p:nvGrpSpPr>
        <p:grpSpPr>
          <a:xfrm>
            <a:off x="2933700" y="2583150"/>
            <a:ext cx="1495044" cy="1877626"/>
            <a:chOff x="2933700" y="2583150"/>
            <a:chExt cx="1495044" cy="1877626"/>
          </a:xfrm>
        </p:grpSpPr>
        <p:pic>
          <p:nvPicPr>
            <p:cNvPr id="121" name="Google Shape;121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953492" y="2583150"/>
              <a:ext cx="1405167" cy="1877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933700" y="3000743"/>
              <a:ext cx="1495044" cy="11094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991611" y="2601467"/>
              <a:ext cx="1333500" cy="18059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" name="Google Shape;124;p10"/>
          <p:cNvSpPr txBox="1"/>
          <p:nvPr/>
        </p:nvSpPr>
        <p:spPr>
          <a:xfrm>
            <a:off x="2991611" y="2601467"/>
            <a:ext cx="1333500" cy="1805939"/>
          </a:xfrm>
          <a:prstGeom prst="rect">
            <a:avLst/>
          </a:prstGeom>
          <a:noFill/>
          <a:ln cap="flat" cmpd="sng" w="9525">
            <a:solidFill>
              <a:srgbClr val="7B5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t/>
            </a:r>
            <a:endParaRPr b="0" i="0" sz="145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9525" lvl="0" marL="131445" marR="11493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Screening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 valutazione  di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idoneità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5" name="Google Shape;125;p10"/>
          <p:cNvGrpSpPr/>
          <p:nvPr/>
        </p:nvGrpSpPr>
        <p:grpSpPr>
          <a:xfrm>
            <a:off x="3924300" y="1449324"/>
            <a:ext cx="2702051" cy="4061492"/>
            <a:chOff x="3924300" y="1449324"/>
            <a:chExt cx="2702051" cy="4061492"/>
          </a:xfrm>
        </p:grpSpPr>
        <p:pic>
          <p:nvPicPr>
            <p:cNvPr id="126" name="Google Shape;126;p1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924300" y="1510284"/>
              <a:ext cx="934212" cy="9540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1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480303" y="1449324"/>
              <a:ext cx="868679" cy="1066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10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500273" y="3849607"/>
              <a:ext cx="533707" cy="16612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0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538472" y="3867912"/>
              <a:ext cx="470915" cy="15986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p10"/>
            <p:cNvSpPr/>
            <p:nvPr/>
          </p:nvSpPr>
          <p:spPr>
            <a:xfrm>
              <a:off x="4538472" y="3867912"/>
              <a:ext cx="471170" cy="1598930"/>
            </a:xfrm>
            <a:custGeom>
              <a:rect b="b" l="l" r="r" t="t"/>
              <a:pathLst>
                <a:path extrusionOk="0" h="1598929" w="471170">
                  <a:moveTo>
                    <a:pt x="0" y="0"/>
                  </a:moveTo>
                  <a:lnTo>
                    <a:pt x="0" y="1333754"/>
                  </a:lnTo>
                  <a:lnTo>
                    <a:pt x="5439" y="1380994"/>
                  </a:lnTo>
                  <a:lnTo>
                    <a:pt x="20933" y="1424355"/>
                  </a:lnTo>
                  <a:lnTo>
                    <a:pt x="45246" y="1462603"/>
                  </a:lnTo>
                  <a:lnTo>
                    <a:pt x="77144" y="1494501"/>
                  </a:lnTo>
                  <a:lnTo>
                    <a:pt x="115392" y="1518814"/>
                  </a:lnTo>
                  <a:lnTo>
                    <a:pt x="158753" y="1534308"/>
                  </a:lnTo>
                  <a:lnTo>
                    <a:pt x="205993" y="1539748"/>
                  </a:lnTo>
                  <a:lnTo>
                    <a:pt x="353187" y="1539748"/>
                  </a:lnTo>
                  <a:lnTo>
                    <a:pt x="353187" y="1598676"/>
                  </a:lnTo>
                  <a:lnTo>
                    <a:pt x="470915" y="1480947"/>
                  </a:lnTo>
                  <a:lnTo>
                    <a:pt x="353187" y="1363218"/>
                  </a:lnTo>
                  <a:lnTo>
                    <a:pt x="353187" y="1422019"/>
                  </a:lnTo>
                  <a:lnTo>
                    <a:pt x="205993" y="1422019"/>
                  </a:lnTo>
                  <a:lnTo>
                    <a:pt x="171628" y="1415085"/>
                  </a:lnTo>
                  <a:lnTo>
                    <a:pt x="143573" y="1396174"/>
                  </a:lnTo>
                  <a:lnTo>
                    <a:pt x="124662" y="1368119"/>
                  </a:lnTo>
                  <a:lnTo>
                    <a:pt x="117728" y="1333754"/>
                  </a:lnTo>
                  <a:lnTo>
                    <a:pt x="11772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45A9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1" name="Google Shape;131;p10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297679" y="2394204"/>
              <a:ext cx="2328672" cy="21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10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344923" y="2421636"/>
              <a:ext cx="2238755" cy="20147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10"/>
            <p:cNvSpPr/>
            <p:nvPr/>
          </p:nvSpPr>
          <p:spPr>
            <a:xfrm>
              <a:off x="4344923" y="2421636"/>
              <a:ext cx="2239010" cy="2014855"/>
            </a:xfrm>
            <a:custGeom>
              <a:rect b="b" l="l" r="r" t="t"/>
              <a:pathLst>
                <a:path extrusionOk="0" h="2014854" w="2239009">
                  <a:moveTo>
                    <a:pt x="0" y="1007363"/>
                  </a:moveTo>
                  <a:lnTo>
                    <a:pt x="1151" y="961249"/>
                  </a:lnTo>
                  <a:lnTo>
                    <a:pt x="4574" y="915668"/>
                  </a:lnTo>
                  <a:lnTo>
                    <a:pt x="10218" y="870663"/>
                  </a:lnTo>
                  <a:lnTo>
                    <a:pt x="18034" y="826279"/>
                  </a:lnTo>
                  <a:lnTo>
                    <a:pt x="27972" y="782562"/>
                  </a:lnTo>
                  <a:lnTo>
                    <a:pt x="39983" y="739554"/>
                  </a:lnTo>
                  <a:lnTo>
                    <a:pt x="54019" y="697301"/>
                  </a:lnTo>
                  <a:lnTo>
                    <a:pt x="70028" y="655847"/>
                  </a:lnTo>
                  <a:lnTo>
                    <a:pt x="87963" y="615237"/>
                  </a:lnTo>
                  <a:lnTo>
                    <a:pt x="107773" y="575515"/>
                  </a:lnTo>
                  <a:lnTo>
                    <a:pt x="129410" y="536725"/>
                  </a:lnTo>
                  <a:lnTo>
                    <a:pt x="152823" y="498912"/>
                  </a:lnTo>
                  <a:lnTo>
                    <a:pt x="177964" y="462120"/>
                  </a:lnTo>
                  <a:lnTo>
                    <a:pt x="204782" y="426394"/>
                  </a:lnTo>
                  <a:lnTo>
                    <a:pt x="233230" y="391778"/>
                  </a:lnTo>
                  <a:lnTo>
                    <a:pt x="263256" y="358317"/>
                  </a:lnTo>
                  <a:lnTo>
                    <a:pt x="294813" y="326055"/>
                  </a:lnTo>
                  <a:lnTo>
                    <a:pt x="327850" y="295036"/>
                  </a:lnTo>
                  <a:lnTo>
                    <a:pt x="362318" y="265306"/>
                  </a:lnTo>
                  <a:lnTo>
                    <a:pt x="398168" y="236907"/>
                  </a:lnTo>
                  <a:lnTo>
                    <a:pt x="435350" y="209886"/>
                  </a:lnTo>
                  <a:lnTo>
                    <a:pt x="473815" y="184285"/>
                  </a:lnTo>
                  <a:lnTo>
                    <a:pt x="513514" y="160151"/>
                  </a:lnTo>
                  <a:lnTo>
                    <a:pt x="554397" y="137526"/>
                  </a:lnTo>
                  <a:lnTo>
                    <a:pt x="596414" y="116456"/>
                  </a:lnTo>
                  <a:lnTo>
                    <a:pt x="639517" y="96986"/>
                  </a:lnTo>
                  <a:lnTo>
                    <a:pt x="683656" y="79158"/>
                  </a:lnTo>
                  <a:lnTo>
                    <a:pt x="728782" y="63019"/>
                  </a:lnTo>
                  <a:lnTo>
                    <a:pt x="774845" y="48611"/>
                  </a:lnTo>
                  <a:lnTo>
                    <a:pt x="821795" y="35981"/>
                  </a:lnTo>
                  <a:lnTo>
                    <a:pt x="869584" y="25172"/>
                  </a:lnTo>
                  <a:lnTo>
                    <a:pt x="918162" y="16228"/>
                  </a:lnTo>
                  <a:lnTo>
                    <a:pt x="967480" y="9195"/>
                  </a:lnTo>
                  <a:lnTo>
                    <a:pt x="1017488" y="4116"/>
                  </a:lnTo>
                  <a:lnTo>
                    <a:pt x="1068137" y="1036"/>
                  </a:lnTo>
                  <a:lnTo>
                    <a:pt x="1119377" y="0"/>
                  </a:lnTo>
                  <a:lnTo>
                    <a:pt x="1170618" y="1036"/>
                  </a:lnTo>
                  <a:lnTo>
                    <a:pt x="1221267" y="4116"/>
                  </a:lnTo>
                  <a:lnTo>
                    <a:pt x="1271275" y="9195"/>
                  </a:lnTo>
                  <a:lnTo>
                    <a:pt x="1320593" y="16228"/>
                  </a:lnTo>
                  <a:lnTo>
                    <a:pt x="1369171" y="25172"/>
                  </a:lnTo>
                  <a:lnTo>
                    <a:pt x="1416960" y="35981"/>
                  </a:lnTo>
                  <a:lnTo>
                    <a:pt x="1463910" y="48611"/>
                  </a:lnTo>
                  <a:lnTo>
                    <a:pt x="1509973" y="63019"/>
                  </a:lnTo>
                  <a:lnTo>
                    <a:pt x="1555099" y="79158"/>
                  </a:lnTo>
                  <a:lnTo>
                    <a:pt x="1599238" y="96986"/>
                  </a:lnTo>
                  <a:lnTo>
                    <a:pt x="1642341" y="116456"/>
                  </a:lnTo>
                  <a:lnTo>
                    <a:pt x="1684358" y="137526"/>
                  </a:lnTo>
                  <a:lnTo>
                    <a:pt x="1725241" y="160151"/>
                  </a:lnTo>
                  <a:lnTo>
                    <a:pt x="1764940" y="184285"/>
                  </a:lnTo>
                  <a:lnTo>
                    <a:pt x="1803405" y="209886"/>
                  </a:lnTo>
                  <a:lnTo>
                    <a:pt x="1840587" y="236907"/>
                  </a:lnTo>
                  <a:lnTo>
                    <a:pt x="1876437" y="265306"/>
                  </a:lnTo>
                  <a:lnTo>
                    <a:pt x="1910905" y="295036"/>
                  </a:lnTo>
                  <a:lnTo>
                    <a:pt x="1943942" y="326055"/>
                  </a:lnTo>
                  <a:lnTo>
                    <a:pt x="1975499" y="358317"/>
                  </a:lnTo>
                  <a:lnTo>
                    <a:pt x="2005525" y="391778"/>
                  </a:lnTo>
                  <a:lnTo>
                    <a:pt x="2033973" y="426394"/>
                  </a:lnTo>
                  <a:lnTo>
                    <a:pt x="2060791" y="462120"/>
                  </a:lnTo>
                  <a:lnTo>
                    <a:pt x="2085932" y="498912"/>
                  </a:lnTo>
                  <a:lnTo>
                    <a:pt x="2109345" y="536725"/>
                  </a:lnTo>
                  <a:lnTo>
                    <a:pt x="2130982" y="575515"/>
                  </a:lnTo>
                  <a:lnTo>
                    <a:pt x="2150792" y="615237"/>
                  </a:lnTo>
                  <a:lnTo>
                    <a:pt x="2168727" y="655847"/>
                  </a:lnTo>
                  <a:lnTo>
                    <a:pt x="2184736" y="697301"/>
                  </a:lnTo>
                  <a:lnTo>
                    <a:pt x="2198772" y="739554"/>
                  </a:lnTo>
                  <a:lnTo>
                    <a:pt x="2210783" y="782562"/>
                  </a:lnTo>
                  <a:lnTo>
                    <a:pt x="2220722" y="826279"/>
                  </a:lnTo>
                  <a:lnTo>
                    <a:pt x="2228537" y="870663"/>
                  </a:lnTo>
                  <a:lnTo>
                    <a:pt x="2234181" y="915668"/>
                  </a:lnTo>
                  <a:lnTo>
                    <a:pt x="2237604" y="961249"/>
                  </a:lnTo>
                  <a:lnTo>
                    <a:pt x="2238755" y="1007363"/>
                  </a:lnTo>
                  <a:lnTo>
                    <a:pt x="2237604" y="1053478"/>
                  </a:lnTo>
                  <a:lnTo>
                    <a:pt x="2234181" y="1099059"/>
                  </a:lnTo>
                  <a:lnTo>
                    <a:pt x="2228537" y="1144064"/>
                  </a:lnTo>
                  <a:lnTo>
                    <a:pt x="2220722" y="1188448"/>
                  </a:lnTo>
                  <a:lnTo>
                    <a:pt x="2210783" y="1232165"/>
                  </a:lnTo>
                  <a:lnTo>
                    <a:pt x="2198772" y="1275173"/>
                  </a:lnTo>
                  <a:lnTo>
                    <a:pt x="2184736" y="1317426"/>
                  </a:lnTo>
                  <a:lnTo>
                    <a:pt x="2168727" y="1358880"/>
                  </a:lnTo>
                  <a:lnTo>
                    <a:pt x="2150792" y="1399490"/>
                  </a:lnTo>
                  <a:lnTo>
                    <a:pt x="2130982" y="1439212"/>
                  </a:lnTo>
                  <a:lnTo>
                    <a:pt x="2109345" y="1478002"/>
                  </a:lnTo>
                  <a:lnTo>
                    <a:pt x="2085932" y="1515815"/>
                  </a:lnTo>
                  <a:lnTo>
                    <a:pt x="2060791" y="1552607"/>
                  </a:lnTo>
                  <a:lnTo>
                    <a:pt x="2033973" y="1588333"/>
                  </a:lnTo>
                  <a:lnTo>
                    <a:pt x="2005525" y="1622949"/>
                  </a:lnTo>
                  <a:lnTo>
                    <a:pt x="1975499" y="1656410"/>
                  </a:lnTo>
                  <a:lnTo>
                    <a:pt x="1943942" y="1688672"/>
                  </a:lnTo>
                  <a:lnTo>
                    <a:pt x="1910905" y="1719691"/>
                  </a:lnTo>
                  <a:lnTo>
                    <a:pt x="1876437" y="1749421"/>
                  </a:lnTo>
                  <a:lnTo>
                    <a:pt x="1840587" y="1777820"/>
                  </a:lnTo>
                  <a:lnTo>
                    <a:pt x="1803405" y="1804841"/>
                  </a:lnTo>
                  <a:lnTo>
                    <a:pt x="1764940" y="1830442"/>
                  </a:lnTo>
                  <a:lnTo>
                    <a:pt x="1725241" y="1854576"/>
                  </a:lnTo>
                  <a:lnTo>
                    <a:pt x="1684358" y="1877201"/>
                  </a:lnTo>
                  <a:lnTo>
                    <a:pt x="1642341" y="1898271"/>
                  </a:lnTo>
                  <a:lnTo>
                    <a:pt x="1599238" y="1917741"/>
                  </a:lnTo>
                  <a:lnTo>
                    <a:pt x="1555099" y="1935569"/>
                  </a:lnTo>
                  <a:lnTo>
                    <a:pt x="1509973" y="1951708"/>
                  </a:lnTo>
                  <a:lnTo>
                    <a:pt x="1463910" y="1966116"/>
                  </a:lnTo>
                  <a:lnTo>
                    <a:pt x="1416960" y="1978746"/>
                  </a:lnTo>
                  <a:lnTo>
                    <a:pt x="1369171" y="1989555"/>
                  </a:lnTo>
                  <a:lnTo>
                    <a:pt x="1320593" y="1998499"/>
                  </a:lnTo>
                  <a:lnTo>
                    <a:pt x="1271275" y="2005532"/>
                  </a:lnTo>
                  <a:lnTo>
                    <a:pt x="1221267" y="2010611"/>
                  </a:lnTo>
                  <a:lnTo>
                    <a:pt x="1170618" y="2013691"/>
                  </a:lnTo>
                  <a:lnTo>
                    <a:pt x="1119377" y="2014727"/>
                  </a:lnTo>
                  <a:lnTo>
                    <a:pt x="1068137" y="2013691"/>
                  </a:lnTo>
                  <a:lnTo>
                    <a:pt x="1017488" y="2010611"/>
                  </a:lnTo>
                  <a:lnTo>
                    <a:pt x="967480" y="2005532"/>
                  </a:lnTo>
                  <a:lnTo>
                    <a:pt x="918162" y="1998499"/>
                  </a:lnTo>
                  <a:lnTo>
                    <a:pt x="869584" y="1989555"/>
                  </a:lnTo>
                  <a:lnTo>
                    <a:pt x="821795" y="1978746"/>
                  </a:lnTo>
                  <a:lnTo>
                    <a:pt x="774845" y="1966116"/>
                  </a:lnTo>
                  <a:lnTo>
                    <a:pt x="728782" y="1951708"/>
                  </a:lnTo>
                  <a:lnTo>
                    <a:pt x="683656" y="1935569"/>
                  </a:lnTo>
                  <a:lnTo>
                    <a:pt x="639517" y="1917741"/>
                  </a:lnTo>
                  <a:lnTo>
                    <a:pt x="596414" y="1898271"/>
                  </a:lnTo>
                  <a:lnTo>
                    <a:pt x="554397" y="1877201"/>
                  </a:lnTo>
                  <a:lnTo>
                    <a:pt x="513514" y="1854576"/>
                  </a:lnTo>
                  <a:lnTo>
                    <a:pt x="473815" y="1830442"/>
                  </a:lnTo>
                  <a:lnTo>
                    <a:pt x="435350" y="1804841"/>
                  </a:lnTo>
                  <a:lnTo>
                    <a:pt x="398168" y="1777820"/>
                  </a:lnTo>
                  <a:lnTo>
                    <a:pt x="362318" y="1749421"/>
                  </a:lnTo>
                  <a:lnTo>
                    <a:pt x="327850" y="1719691"/>
                  </a:lnTo>
                  <a:lnTo>
                    <a:pt x="294813" y="1688672"/>
                  </a:lnTo>
                  <a:lnTo>
                    <a:pt x="263256" y="1656410"/>
                  </a:lnTo>
                  <a:lnTo>
                    <a:pt x="233230" y="1622949"/>
                  </a:lnTo>
                  <a:lnTo>
                    <a:pt x="204782" y="1588333"/>
                  </a:lnTo>
                  <a:lnTo>
                    <a:pt x="177964" y="1552607"/>
                  </a:lnTo>
                  <a:lnTo>
                    <a:pt x="152823" y="1515815"/>
                  </a:lnTo>
                  <a:lnTo>
                    <a:pt x="129410" y="1478002"/>
                  </a:lnTo>
                  <a:lnTo>
                    <a:pt x="107773" y="1439212"/>
                  </a:lnTo>
                  <a:lnTo>
                    <a:pt x="87963" y="1399490"/>
                  </a:lnTo>
                  <a:lnTo>
                    <a:pt x="70028" y="1358880"/>
                  </a:lnTo>
                  <a:lnTo>
                    <a:pt x="54019" y="1317426"/>
                  </a:lnTo>
                  <a:lnTo>
                    <a:pt x="39983" y="1275173"/>
                  </a:lnTo>
                  <a:lnTo>
                    <a:pt x="27972" y="1232165"/>
                  </a:lnTo>
                  <a:lnTo>
                    <a:pt x="18033" y="1188448"/>
                  </a:lnTo>
                  <a:lnTo>
                    <a:pt x="10218" y="1144064"/>
                  </a:lnTo>
                  <a:lnTo>
                    <a:pt x="4574" y="1099059"/>
                  </a:lnTo>
                  <a:lnTo>
                    <a:pt x="1151" y="1053478"/>
                  </a:lnTo>
                  <a:lnTo>
                    <a:pt x="0" y="1007363"/>
                  </a:lnTo>
                  <a:close/>
                </a:path>
              </a:pathLst>
            </a:custGeom>
            <a:noFill/>
            <a:ln cap="flat" cmpd="sng" w="9525">
              <a:solidFill>
                <a:srgbClr val="45A9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" name="Google Shape;134;p10"/>
          <p:cNvSpPr txBox="1"/>
          <p:nvPr/>
        </p:nvSpPr>
        <p:spPr>
          <a:xfrm>
            <a:off x="4802504" y="2989910"/>
            <a:ext cx="1323975" cy="848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268" lvl="0" marL="12065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Criteri di  inclusione ed  esclusione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0"/>
          <p:cNvSpPr txBox="1"/>
          <p:nvPr/>
        </p:nvSpPr>
        <p:spPr>
          <a:xfrm>
            <a:off x="5142738" y="4516323"/>
            <a:ext cx="1924685" cy="300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Hanno l’obiettivo di: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0"/>
          <p:cNvSpPr txBox="1"/>
          <p:nvPr/>
        </p:nvSpPr>
        <p:spPr>
          <a:xfrm>
            <a:off x="5142738" y="4791202"/>
            <a:ext cx="2539365" cy="1671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7019" lvl="0" marL="29908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87C"/>
              </a:buClr>
              <a:buSzPts val="1800"/>
              <a:buFont typeface="Calibri"/>
              <a:buChar char="•"/>
            </a:pPr>
            <a:r>
              <a:rPr b="0" i="0" lang="en-US" sz="1800" u="none" cap="none" strike="noStrik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Tutelare la </a:t>
            </a:r>
            <a:r>
              <a:rPr b="0" i="0" lang="en-US" sz="1800" u="sng" cap="none" strike="noStrik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sicurezza</a:t>
            </a:r>
            <a:r>
              <a:rPr b="0" i="0" lang="en-US" sz="1800" u="none" cap="none" strike="noStrik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 dei  soggetti partecipanti.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7019" lvl="0" marL="299085" marR="19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87C"/>
              </a:buClr>
              <a:buSzPts val="1800"/>
              <a:buFont typeface="Calibri"/>
              <a:buChar char="•"/>
            </a:pPr>
            <a:r>
              <a:rPr b="0" i="0" lang="en-US" sz="1800" u="none" cap="none" strike="noStrik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Rendere </a:t>
            </a:r>
            <a:r>
              <a:rPr b="0" i="0" lang="en-US" sz="1800" u="sng" cap="none" strike="noStrik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omogenea</a:t>
            </a:r>
            <a:r>
              <a:rPr b="0" i="0" lang="en-US" sz="1800" u="none" cap="none" strike="noStrik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 la  popolazione in studio ai  fini della valutazione  dell’efficacia.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7" name="Google Shape;137;p10"/>
          <p:cNvGrpSpPr/>
          <p:nvPr/>
        </p:nvGrpSpPr>
        <p:grpSpPr>
          <a:xfrm>
            <a:off x="1563624" y="2488692"/>
            <a:ext cx="1423415" cy="2066543"/>
            <a:chOff x="1563624" y="2488692"/>
            <a:chExt cx="1423415" cy="2066543"/>
          </a:xfrm>
        </p:grpSpPr>
        <p:pic>
          <p:nvPicPr>
            <p:cNvPr id="138" name="Google Shape;138;p10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563624" y="2488692"/>
              <a:ext cx="1423415" cy="20665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10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664208" y="2567940"/>
              <a:ext cx="1267968" cy="19705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10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610868" y="2516124"/>
              <a:ext cx="1333500" cy="19766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10"/>
            <p:cNvSpPr/>
            <p:nvPr/>
          </p:nvSpPr>
          <p:spPr>
            <a:xfrm>
              <a:off x="1610868" y="2516124"/>
              <a:ext cx="1333500" cy="1976755"/>
            </a:xfrm>
            <a:custGeom>
              <a:rect b="b" l="l" r="r" t="t"/>
              <a:pathLst>
                <a:path extrusionOk="0" h="1976754" w="1333500">
                  <a:moveTo>
                    <a:pt x="0" y="222250"/>
                  </a:moveTo>
                  <a:lnTo>
                    <a:pt x="4517" y="177477"/>
                  </a:lnTo>
                  <a:lnTo>
                    <a:pt x="17474" y="135766"/>
                  </a:lnTo>
                  <a:lnTo>
                    <a:pt x="37973" y="98015"/>
                  </a:lnTo>
                  <a:lnTo>
                    <a:pt x="65119" y="65119"/>
                  </a:lnTo>
                  <a:lnTo>
                    <a:pt x="98015" y="37973"/>
                  </a:lnTo>
                  <a:lnTo>
                    <a:pt x="135766" y="17474"/>
                  </a:lnTo>
                  <a:lnTo>
                    <a:pt x="177477" y="4517"/>
                  </a:lnTo>
                  <a:lnTo>
                    <a:pt x="222250" y="0"/>
                  </a:lnTo>
                  <a:lnTo>
                    <a:pt x="1111250" y="0"/>
                  </a:lnTo>
                  <a:lnTo>
                    <a:pt x="1156022" y="4517"/>
                  </a:lnTo>
                  <a:lnTo>
                    <a:pt x="1197733" y="17474"/>
                  </a:lnTo>
                  <a:lnTo>
                    <a:pt x="1235484" y="37973"/>
                  </a:lnTo>
                  <a:lnTo>
                    <a:pt x="1268380" y="65119"/>
                  </a:lnTo>
                  <a:lnTo>
                    <a:pt x="1295526" y="98015"/>
                  </a:lnTo>
                  <a:lnTo>
                    <a:pt x="1316025" y="135766"/>
                  </a:lnTo>
                  <a:lnTo>
                    <a:pt x="1328982" y="177477"/>
                  </a:lnTo>
                  <a:lnTo>
                    <a:pt x="1333500" y="222250"/>
                  </a:lnTo>
                  <a:lnTo>
                    <a:pt x="1333500" y="1754377"/>
                  </a:lnTo>
                  <a:lnTo>
                    <a:pt x="1328982" y="1799150"/>
                  </a:lnTo>
                  <a:lnTo>
                    <a:pt x="1316025" y="1840861"/>
                  </a:lnTo>
                  <a:lnTo>
                    <a:pt x="1295526" y="1878612"/>
                  </a:lnTo>
                  <a:lnTo>
                    <a:pt x="1268380" y="1911508"/>
                  </a:lnTo>
                  <a:lnTo>
                    <a:pt x="1235484" y="1938654"/>
                  </a:lnTo>
                  <a:lnTo>
                    <a:pt x="1197733" y="1959153"/>
                  </a:lnTo>
                  <a:lnTo>
                    <a:pt x="1156022" y="1972110"/>
                  </a:lnTo>
                  <a:lnTo>
                    <a:pt x="1111250" y="1976627"/>
                  </a:lnTo>
                  <a:lnTo>
                    <a:pt x="222250" y="1976627"/>
                  </a:lnTo>
                  <a:lnTo>
                    <a:pt x="177477" y="1972110"/>
                  </a:lnTo>
                  <a:lnTo>
                    <a:pt x="135766" y="1959153"/>
                  </a:lnTo>
                  <a:lnTo>
                    <a:pt x="98015" y="1938654"/>
                  </a:lnTo>
                  <a:lnTo>
                    <a:pt x="65119" y="1911508"/>
                  </a:lnTo>
                  <a:lnTo>
                    <a:pt x="37973" y="1878612"/>
                  </a:lnTo>
                  <a:lnTo>
                    <a:pt x="17474" y="1840861"/>
                  </a:lnTo>
                  <a:lnTo>
                    <a:pt x="4517" y="1799150"/>
                  </a:lnTo>
                  <a:lnTo>
                    <a:pt x="0" y="1754377"/>
                  </a:lnTo>
                  <a:lnTo>
                    <a:pt x="0" y="222250"/>
                  </a:lnTo>
                  <a:close/>
                </a:path>
              </a:pathLst>
            </a:custGeom>
            <a:noFill/>
            <a:ln cap="flat" cmpd="sng" w="9525">
              <a:solidFill>
                <a:srgbClr val="96B85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" name="Google Shape;142;p10"/>
          <p:cNvSpPr txBox="1"/>
          <p:nvPr/>
        </p:nvSpPr>
        <p:spPr>
          <a:xfrm>
            <a:off x="1816354" y="2626867"/>
            <a:ext cx="923290" cy="1732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1903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Proposta  del 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protocollo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 paziente  e firma del 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consenso  informato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" name="Google Shape;143;p10"/>
          <p:cNvGrpSpPr/>
          <p:nvPr/>
        </p:nvGrpSpPr>
        <p:grpSpPr>
          <a:xfrm>
            <a:off x="6516623" y="2944380"/>
            <a:ext cx="2215895" cy="1004303"/>
            <a:chOff x="6516623" y="2944380"/>
            <a:chExt cx="2215895" cy="1004303"/>
          </a:xfrm>
        </p:grpSpPr>
        <p:pic>
          <p:nvPicPr>
            <p:cNvPr id="144" name="Google Shape;144;p10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6536435" y="2944380"/>
              <a:ext cx="2196083" cy="10043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10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6516623" y="3198863"/>
              <a:ext cx="2007107" cy="5608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10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6583679" y="2977896"/>
              <a:ext cx="2104644" cy="902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p10"/>
            <p:cNvSpPr/>
            <p:nvPr/>
          </p:nvSpPr>
          <p:spPr>
            <a:xfrm>
              <a:off x="6583679" y="2977896"/>
              <a:ext cx="2105025" cy="902335"/>
            </a:xfrm>
            <a:custGeom>
              <a:rect b="b" l="l" r="r" t="t"/>
              <a:pathLst>
                <a:path extrusionOk="0" h="902335" w="2105025">
                  <a:moveTo>
                    <a:pt x="0" y="225551"/>
                  </a:moveTo>
                  <a:lnTo>
                    <a:pt x="1653540" y="225551"/>
                  </a:lnTo>
                  <a:lnTo>
                    <a:pt x="1653540" y="0"/>
                  </a:lnTo>
                  <a:lnTo>
                    <a:pt x="2104644" y="451103"/>
                  </a:lnTo>
                  <a:lnTo>
                    <a:pt x="1653540" y="902207"/>
                  </a:lnTo>
                  <a:lnTo>
                    <a:pt x="1653540" y="676655"/>
                  </a:lnTo>
                  <a:lnTo>
                    <a:pt x="0" y="676655"/>
                  </a:lnTo>
                  <a:lnTo>
                    <a:pt x="0" y="225551"/>
                  </a:lnTo>
                  <a:close/>
                </a:path>
              </a:pathLst>
            </a:custGeom>
            <a:noFill/>
            <a:ln cap="flat" cmpd="sng" w="9525">
              <a:solidFill>
                <a:srgbClr val="BC4A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" name="Google Shape;148;p10"/>
          <p:cNvSpPr txBox="1"/>
          <p:nvPr/>
        </p:nvSpPr>
        <p:spPr>
          <a:xfrm>
            <a:off x="6684009" y="3264789"/>
            <a:ext cx="167830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Randomizzazione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9" name="Google Shape;149;p10"/>
          <p:cNvGrpSpPr/>
          <p:nvPr/>
        </p:nvGrpSpPr>
        <p:grpSpPr>
          <a:xfrm>
            <a:off x="7697723" y="1776996"/>
            <a:ext cx="2555748" cy="2819387"/>
            <a:chOff x="7697723" y="1776996"/>
            <a:chExt cx="2555748" cy="2819387"/>
          </a:xfrm>
        </p:grpSpPr>
        <p:pic>
          <p:nvPicPr>
            <p:cNvPr id="150" name="Google Shape;150;p10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7766303" y="2238743"/>
              <a:ext cx="826020" cy="970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10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7815452" y="2266188"/>
              <a:ext cx="732281" cy="8779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10"/>
            <p:cNvSpPr/>
            <p:nvPr/>
          </p:nvSpPr>
          <p:spPr>
            <a:xfrm>
              <a:off x="7815452" y="2266188"/>
              <a:ext cx="732790" cy="878205"/>
            </a:xfrm>
            <a:custGeom>
              <a:rect b="b" l="l" r="r" t="t"/>
              <a:pathLst>
                <a:path extrusionOk="0" h="878205" w="732790">
                  <a:moveTo>
                    <a:pt x="0" y="742569"/>
                  </a:moveTo>
                  <a:lnTo>
                    <a:pt x="452247" y="118999"/>
                  </a:lnTo>
                  <a:lnTo>
                    <a:pt x="359028" y="51308"/>
                  </a:lnTo>
                  <a:lnTo>
                    <a:pt x="680974" y="0"/>
                  </a:lnTo>
                  <a:lnTo>
                    <a:pt x="732281" y="322072"/>
                  </a:lnTo>
                  <a:lnTo>
                    <a:pt x="638937" y="254381"/>
                  </a:lnTo>
                  <a:lnTo>
                    <a:pt x="186563" y="877951"/>
                  </a:lnTo>
                  <a:lnTo>
                    <a:pt x="0" y="742569"/>
                  </a:lnTo>
                  <a:close/>
                </a:path>
              </a:pathLst>
            </a:custGeom>
            <a:noFill/>
            <a:ln cap="flat" cmpd="sng" w="9525">
              <a:solidFill>
                <a:srgbClr val="BC4A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3" name="Google Shape;153;p10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7697723" y="3656088"/>
              <a:ext cx="838187" cy="9402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10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7747507" y="3685540"/>
              <a:ext cx="744727" cy="8467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p10"/>
            <p:cNvSpPr/>
            <p:nvPr/>
          </p:nvSpPr>
          <p:spPr>
            <a:xfrm>
              <a:off x="7747507" y="3685540"/>
              <a:ext cx="744855" cy="847090"/>
            </a:xfrm>
            <a:custGeom>
              <a:rect b="b" l="l" r="r" t="t"/>
              <a:pathLst>
                <a:path extrusionOk="0" h="847089" w="744854">
                  <a:moveTo>
                    <a:pt x="182625" y="0"/>
                  </a:moveTo>
                  <a:lnTo>
                    <a:pt x="653415" y="591439"/>
                  </a:lnTo>
                  <a:lnTo>
                    <a:pt x="744727" y="518795"/>
                  </a:lnTo>
                  <a:lnTo>
                    <a:pt x="707517" y="846709"/>
                  </a:lnTo>
                  <a:lnTo>
                    <a:pt x="379602" y="809498"/>
                  </a:lnTo>
                  <a:lnTo>
                    <a:pt x="470916" y="736854"/>
                  </a:lnTo>
                  <a:lnTo>
                    <a:pt x="0" y="145415"/>
                  </a:lnTo>
                  <a:lnTo>
                    <a:pt x="18262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BC4A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6" name="Google Shape;156;p10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8462771" y="1776996"/>
              <a:ext cx="1790700" cy="6461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10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8484107" y="1851647"/>
              <a:ext cx="1748027" cy="5608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10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8510015" y="1804416"/>
              <a:ext cx="1700783" cy="5562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9" name="Google Shape;159;p10"/>
          <p:cNvSpPr txBox="1"/>
          <p:nvPr/>
        </p:nvSpPr>
        <p:spPr>
          <a:xfrm>
            <a:off x="8510016" y="1804416"/>
            <a:ext cx="1701164" cy="556260"/>
          </a:xfrm>
          <a:prstGeom prst="rect">
            <a:avLst/>
          </a:prstGeom>
          <a:noFill/>
          <a:ln cap="flat" cmpd="sng" w="9525">
            <a:solidFill>
              <a:srgbClr val="497CB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25725">
            <a:spAutoFit/>
          </a:bodyPr>
          <a:lstStyle/>
          <a:p>
            <a:pPr indent="0" lvl="0" marL="1549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Trattamento A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0" name="Google Shape;160;p10"/>
          <p:cNvGrpSpPr/>
          <p:nvPr/>
        </p:nvGrpSpPr>
        <p:grpSpPr>
          <a:xfrm>
            <a:off x="8555697" y="4546058"/>
            <a:ext cx="1802968" cy="609633"/>
            <a:chOff x="8555697" y="4546058"/>
            <a:chExt cx="1802968" cy="609633"/>
          </a:xfrm>
        </p:grpSpPr>
        <p:pic>
          <p:nvPicPr>
            <p:cNvPr id="161" name="Google Shape;161;p10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8555697" y="4546058"/>
              <a:ext cx="1802968" cy="5913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10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8587740" y="4594847"/>
              <a:ext cx="1737359" cy="5608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10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8593836" y="4564379"/>
              <a:ext cx="1731264" cy="5196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4" name="Google Shape;164;p10"/>
          <p:cNvSpPr txBox="1"/>
          <p:nvPr/>
        </p:nvSpPr>
        <p:spPr>
          <a:xfrm>
            <a:off x="8593835" y="4564379"/>
            <a:ext cx="1731645" cy="52006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08575">
            <a:spAutoFit/>
          </a:bodyPr>
          <a:lstStyle/>
          <a:p>
            <a:pPr indent="0" lvl="0" marL="1752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Trattamento B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5" name="Google Shape;165;p10"/>
          <p:cNvGrpSpPr/>
          <p:nvPr/>
        </p:nvGrpSpPr>
        <p:grpSpPr>
          <a:xfrm>
            <a:off x="6630923" y="2322576"/>
            <a:ext cx="2700540" cy="1915699"/>
            <a:chOff x="6630923" y="2322576"/>
            <a:chExt cx="2700540" cy="1915699"/>
          </a:xfrm>
        </p:grpSpPr>
        <p:pic>
          <p:nvPicPr>
            <p:cNvPr id="166" name="Google Shape;166;p1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630923" y="2322576"/>
              <a:ext cx="682751" cy="6979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10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8851335" y="2497804"/>
              <a:ext cx="464907" cy="17404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10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8770619" y="2636520"/>
              <a:ext cx="560844" cy="13594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10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8886444" y="2516124"/>
              <a:ext cx="399287" cy="16672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10"/>
            <p:cNvSpPr/>
            <p:nvPr/>
          </p:nvSpPr>
          <p:spPr>
            <a:xfrm>
              <a:off x="8886444" y="2516124"/>
              <a:ext cx="399415" cy="1667510"/>
            </a:xfrm>
            <a:custGeom>
              <a:rect b="b" l="l" r="r" t="t"/>
              <a:pathLst>
                <a:path extrusionOk="0" h="1667510" w="399415">
                  <a:moveTo>
                    <a:pt x="299465" y="0"/>
                  </a:moveTo>
                  <a:lnTo>
                    <a:pt x="299465" y="1467612"/>
                  </a:lnTo>
                  <a:lnTo>
                    <a:pt x="399287" y="1467612"/>
                  </a:lnTo>
                  <a:lnTo>
                    <a:pt x="199644" y="1667256"/>
                  </a:lnTo>
                  <a:lnTo>
                    <a:pt x="0" y="1467612"/>
                  </a:lnTo>
                  <a:lnTo>
                    <a:pt x="99822" y="1467612"/>
                  </a:lnTo>
                  <a:lnTo>
                    <a:pt x="99822" y="0"/>
                  </a:lnTo>
                  <a:lnTo>
                    <a:pt x="29946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96B85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" name="Google Shape;171;p10"/>
          <p:cNvSpPr txBox="1"/>
          <p:nvPr/>
        </p:nvSpPr>
        <p:spPr>
          <a:xfrm rot="5400000">
            <a:off x="8596132" y="3161679"/>
            <a:ext cx="1031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Cross-over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2" name="Google Shape;172;p10"/>
          <p:cNvGrpSpPr/>
          <p:nvPr/>
        </p:nvGrpSpPr>
        <p:grpSpPr>
          <a:xfrm>
            <a:off x="9286494" y="2896362"/>
            <a:ext cx="1199515" cy="556260"/>
            <a:chOff x="9286494" y="2896362"/>
            <a:chExt cx="1199515" cy="556260"/>
          </a:xfrm>
        </p:grpSpPr>
        <p:sp>
          <p:nvSpPr>
            <p:cNvPr id="173" name="Google Shape;173;p10"/>
            <p:cNvSpPr/>
            <p:nvPr/>
          </p:nvSpPr>
          <p:spPr>
            <a:xfrm>
              <a:off x="9286494" y="2896362"/>
              <a:ext cx="1199515" cy="556260"/>
            </a:xfrm>
            <a:custGeom>
              <a:rect b="b" l="l" r="r" t="t"/>
              <a:pathLst>
                <a:path extrusionOk="0" h="556260" w="1199515">
                  <a:moveTo>
                    <a:pt x="921257" y="0"/>
                  </a:moveTo>
                  <a:lnTo>
                    <a:pt x="921257" y="139064"/>
                  </a:lnTo>
                  <a:lnTo>
                    <a:pt x="0" y="139064"/>
                  </a:lnTo>
                  <a:lnTo>
                    <a:pt x="0" y="417195"/>
                  </a:lnTo>
                  <a:lnTo>
                    <a:pt x="921257" y="417195"/>
                  </a:lnTo>
                  <a:lnTo>
                    <a:pt x="921257" y="556260"/>
                  </a:lnTo>
                  <a:lnTo>
                    <a:pt x="1199387" y="278129"/>
                  </a:lnTo>
                  <a:lnTo>
                    <a:pt x="921257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0"/>
            <p:cNvSpPr/>
            <p:nvPr/>
          </p:nvSpPr>
          <p:spPr>
            <a:xfrm>
              <a:off x="9286494" y="2896362"/>
              <a:ext cx="1199515" cy="556260"/>
            </a:xfrm>
            <a:custGeom>
              <a:rect b="b" l="l" r="r" t="t"/>
              <a:pathLst>
                <a:path extrusionOk="0" h="556260" w="1199515">
                  <a:moveTo>
                    <a:pt x="0" y="139064"/>
                  </a:moveTo>
                  <a:lnTo>
                    <a:pt x="921257" y="139064"/>
                  </a:lnTo>
                  <a:lnTo>
                    <a:pt x="921257" y="0"/>
                  </a:lnTo>
                  <a:lnTo>
                    <a:pt x="1199387" y="278129"/>
                  </a:lnTo>
                  <a:lnTo>
                    <a:pt x="921257" y="556260"/>
                  </a:lnTo>
                  <a:lnTo>
                    <a:pt x="921257" y="417195"/>
                  </a:lnTo>
                  <a:lnTo>
                    <a:pt x="0" y="417195"/>
                  </a:lnTo>
                  <a:lnTo>
                    <a:pt x="0" y="139064"/>
                  </a:lnTo>
                  <a:close/>
                </a:path>
              </a:pathLst>
            </a:custGeom>
            <a:noFill/>
            <a:ln cap="flat" cmpd="sng" w="25900">
              <a:solidFill>
                <a:srgbClr val="395E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" name="Google Shape;175;p10"/>
          <p:cNvSpPr txBox="1"/>
          <p:nvPr/>
        </p:nvSpPr>
        <p:spPr>
          <a:xfrm>
            <a:off x="9412351" y="3008833"/>
            <a:ext cx="809625" cy="300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Risultati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6" name="Google Shape;176;p10"/>
          <p:cNvGrpSpPr/>
          <p:nvPr/>
        </p:nvGrpSpPr>
        <p:grpSpPr>
          <a:xfrm>
            <a:off x="1743455" y="1210166"/>
            <a:ext cx="2534412" cy="4764229"/>
            <a:chOff x="1743455" y="1210166"/>
            <a:chExt cx="2534412" cy="4764229"/>
          </a:xfrm>
        </p:grpSpPr>
        <p:pic>
          <p:nvPicPr>
            <p:cNvPr id="177" name="Google Shape;177;p10"/>
            <p:cNvPicPr preferRelativeResize="0"/>
            <p:nvPr/>
          </p:nvPicPr>
          <p:blipFill rotWithShape="1">
            <a:blip r:embed="rId33">
              <a:alphaModFix/>
            </a:blip>
            <a:srcRect b="0" l="0" r="0" t="0"/>
            <a:stretch/>
          </p:blipFill>
          <p:spPr>
            <a:xfrm>
              <a:off x="1743455" y="1210166"/>
              <a:ext cx="801624" cy="10758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10"/>
            <p:cNvPicPr preferRelativeResize="0"/>
            <p:nvPr/>
          </p:nvPicPr>
          <p:blipFill rotWithShape="1">
            <a:blip r:embed="rId34">
              <a:alphaModFix/>
            </a:blip>
            <a:srcRect b="0" l="0" r="0" t="0"/>
            <a:stretch/>
          </p:blipFill>
          <p:spPr>
            <a:xfrm>
              <a:off x="3038855" y="4859863"/>
              <a:ext cx="1239012" cy="111453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"/>
          <p:cNvSpPr txBox="1"/>
          <p:nvPr>
            <p:ph type="title"/>
          </p:nvPr>
        </p:nvSpPr>
        <p:spPr>
          <a:xfrm>
            <a:off x="475527" y="2783075"/>
            <a:ext cx="35457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300">
                <a:solidFill>
                  <a:srgbClr val="006FC0"/>
                </a:solidFill>
              </a:rPr>
              <a:t>Obiettivi primari</a:t>
            </a:r>
            <a:endParaRPr sz="3300"/>
          </a:p>
        </p:txBody>
      </p:sp>
      <p:grpSp>
        <p:nvGrpSpPr>
          <p:cNvPr id="184" name="Google Shape;184;p3"/>
          <p:cNvGrpSpPr/>
          <p:nvPr/>
        </p:nvGrpSpPr>
        <p:grpSpPr>
          <a:xfrm>
            <a:off x="4014640" y="2962524"/>
            <a:ext cx="524510" cy="161925"/>
            <a:chOff x="5101590" y="2797301"/>
            <a:chExt cx="524510" cy="161925"/>
          </a:xfrm>
        </p:grpSpPr>
        <p:sp>
          <p:nvSpPr>
            <p:cNvPr id="185" name="Google Shape;185;p3"/>
            <p:cNvSpPr/>
            <p:nvPr/>
          </p:nvSpPr>
          <p:spPr>
            <a:xfrm>
              <a:off x="5101590" y="2797301"/>
              <a:ext cx="524510" cy="161925"/>
            </a:xfrm>
            <a:custGeom>
              <a:rect b="b" l="l" r="r" t="t"/>
              <a:pathLst>
                <a:path extrusionOk="0" h="161925" w="524510">
                  <a:moveTo>
                    <a:pt x="443484" y="0"/>
                  </a:moveTo>
                  <a:lnTo>
                    <a:pt x="443484" y="40386"/>
                  </a:lnTo>
                  <a:lnTo>
                    <a:pt x="0" y="40386"/>
                  </a:lnTo>
                  <a:lnTo>
                    <a:pt x="0" y="121158"/>
                  </a:lnTo>
                  <a:lnTo>
                    <a:pt x="443484" y="121158"/>
                  </a:lnTo>
                  <a:lnTo>
                    <a:pt x="443484" y="161544"/>
                  </a:lnTo>
                  <a:lnTo>
                    <a:pt x="524256" y="80772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5101590" y="2797301"/>
              <a:ext cx="524510" cy="161925"/>
            </a:xfrm>
            <a:custGeom>
              <a:rect b="b" l="l" r="r" t="t"/>
              <a:pathLst>
                <a:path extrusionOk="0" h="161925" w="524510">
                  <a:moveTo>
                    <a:pt x="0" y="40386"/>
                  </a:moveTo>
                  <a:lnTo>
                    <a:pt x="443484" y="40386"/>
                  </a:lnTo>
                  <a:lnTo>
                    <a:pt x="443484" y="0"/>
                  </a:lnTo>
                  <a:lnTo>
                    <a:pt x="524256" y="80772"/>
                  </a:lnTo>
                  <a:lnTo>
                    <a:pt x="443484" y="161544"/>
                  </a:lnTo>
                  <a:lnTo>
                    <a:pt x="443484" y="121158"/>
                  </a:lnTo>
                  <a:lnTo>
                    <a:pt x="0" y="121158"/>
                  </a:lnTo>
                  <a:lnTo>
                    <a:pt x="0" y="40386"/>
                  </a:lnTo>
                  <a:close/>
                </a:path>
              </a:pathLst>
            </a:custGeom>
            <a:noFill/>
            <a:ln cap="flat" cmpd="sng" w="19800">
              <a:solidFill>
                <a:srgbClr val="1F48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" name="Google Shape;187;p3"/>
          <p:cNvSpPr/>
          <p:nvPr/>
        </p:nvSpPr>
        <p:spPr>
          <a:xfrm>
            <a:off x="5009750" y="2220600"/>
            <a:ext cx="4958575" cy="1933956"/>
          </a:xfrm>
          <a:custGeom>
            <a:rect b="b" l="l" r="r" t="t"/>
            <a:pathLst>
              <a:path extrusionOk="0" h="1371600" w="416687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3938016" y="0"/>
                </a:lnTo>
                <a:lnTo>
                  <a:pt x="3984082" y="4644"/>
                </a:lnTo>
                <a:lnTo>
                  <a:pt x="4026991" y="17966"/>
                </a:lnTo>
                <a:lnTo>
                  <a:pt x="4065822" y="39045"/>
                </a:lnTo>
                <a:lnTo>
                  <a:pt x="4099655" y="66960"/>
                </a:lnTo>
                <a:lnTo>
                  <a:pt x="4127570" y="100793"/>
                </a:lnTo>
                <a:lnTo>
                  <a:pt x="4148649" y="139624"/>
                </a:lnTo>
                <a:lnTo>
                  <a:pt x="4161971" y="182533"/>
                </a:lnTo>
                <a:lnTo>
                  <a:pt x="4166616" y="228600"/>
                </a:lnTo>
                <a:lnTo>
                  <a:pt x="4166616" y="1143000"/>
                </a:lnTo>
                <a:lnTo>
                  <a:pt x="4161971" y="1189066"/>
                </a:lnTo>
                <a:lnTo>
                  <a:pt x="4148649" y="1231975"/>
                </a:lnTo>
                <a:lnTo>
                  <a:pt x="4127570" y="1270806"/>
                </a:lnTo>
                <a:lnTo>
                  <a:pt x="4099655" y="1304639"/>
                </a:lnTo>
                <a:lnTo>
                  <a:pt x="4065822" y="1332554"/>
                </a:lnTo>
                <a:lnTo>
                  <a:pt x="4026991" y="1353633"/>
                </a:lnTo>
                <a:lnTo>
                  <a:pt x="3984082" y="1366955"/>
                </a:lnTo>
                <a:lnTo>
                  <a:pt x="3938016" y="1371600"/>
                </a:lnTo>
                <a:lnTo>
                  <a:pt x="228600" y="1371600"/>
                </a:lnTo>
                <a:lnTo>
                  <a:pt x="182533" y="1366955"/>
                </a:lnTo>
                <a:lnTo>
                  <a:pt x="139624" y="1353633"/>
                </a:lnTo>
                <a:lnTo>
                  <a:pt x="100793" y="1332554"/>
                </a:lnTo>
                <a:lnTo>
                  <a:pt x="66960" y="1304639"/>
                </a:lnTo>
                <a:lnTo>
                  <a:pt x="39045" y="1270806"/>
                </a:lnTo>
                <a:lnTo>
                  <a:pt x="17966" y="1231975"/>
                </a:lnTo>
                <a:lnTo>
                  <a:pt x="4644" y="1189066"/>
                </a:lnTo>
                <a:lnTo>
                  <a:pt x="0" y="1143000"/>
                </a:lnTo>
                <a:lnTo>
                  <a:pt x="0" y="228600"/>
                </a:lnTo>
                <a:close/>
              </a:path>
            </a:pathLst>
          </a:custGeom>
          <a:noFill/>
          <a:ln cap="flat" cmpd="sng" w="19800">
            <a:solidFill>
              <a:srgbClr val="1F48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8" name="Google Shape;188;p3"/>
          <p:cNvGrpSpPr/>
          <p:nvPr/>
        </p:nvGrpSpPr>
        <p:grpSpPr>
          <a:xfrm>
            <a:off x="4021215" y="5089233"/>
            <a:ext cx="524510" cy="161925"/>
            <a:chOff x="5101590" y="5074158"/>
            <a:chExt cx="524510" cy="161925"/>
          </a:xfrm>
        </p:grpSpPr>
        <p:sp>
          <p:nvSpPr>
            <p:cNvPr id="189" name="Google Shape;189;p3"/>
            <p:cNvSpPr/>
            <p:nvPr/>
          </p:nvSpPr>
          <p:spPr>
            <a:xfrm>
              <a:off x="5101590" y="5074158"/>
              <a:ext cx="524510" cy="161925"/>
            </a:xfrm>
            <a:custGeom>
              <a:rect b="b" l="l" r="r" t="t"/>
              <a:pathLst>
                <a:path extrusionOk="0" h="161925" w="524510">
                  <a:moveTo>
                    <a:pt x="443484" y="0"/>
                  </a:moveTo>
                  <a:lnTo>
                    <a:pt x="443484" y="40386"/>
                  </a:lnTo>
                  <a:lnTo>
                    <a:pt x="0" y="40386"/>
                  </a:lnTo>
                  <a:lnTo>
                    <a:pt x="0" y="121158"/>
                  </a:lnTo>
                  <a:lnTo>
                    <a:pt x="443484" y="121158"/>
                  </a:lnTo>
                  <a:lnTo>
                    <a:pt x="443484" y="161544"/>
                  </a:lnTo>
                  <a:lnTo>
                    <a:pt x="524256" y="80772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5101590" y="5074158"/>
              <a:ext cx="524510" cy="161925"/>
            </a:xfrm>
            <a:custGeom>
              <a:rect b="b" l="l" r="r" t="t"/>
              <a:pathLst>
                <a:path extrusionOk="0" h="161925" w="524510">
                  <a:moveTo>
                    <a:pt x="0" y="40386"/>
                  </a:moveTo>
                  <a:lnTo>
                    <a:pt x="443484" y="40386"/>
                  </a:lnTo>
                  <a:lnTo>
                    <a:pt x="443484" y="0"/>
                  </a:lnTo>
                  <a:lnTo>
                    <a:pt x="524256" y="80772"/>
                  </a:lnTo>
                  <a:lnTo>
                    <a:pt x="443484" y="161544"/>
                  </a:lnTo>
                  <a:lnTo>
                    <a:pt x="443484" y="121158"/>
                  </a:lnTo>
                  <a:lnTo>
                    <a:pt x="0" y="121158"/>
                  </a:lnTo>
                  <a:lnTo>
                    <a:pt x="0" y="40386"/>
                  </a:lnTo>
                  <a:close/>
                </a:path>
              </a:pathLst>
            </a:custGeom>
            <a:noFill/>
            <a:ln cap="flat" cmpd="sng" w="19800">
              <a:solidFill>
                <a:srgbClr val="1F48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" name="Google Shape;191;p3"/>
          <p:cNvGrpSpPr/>
          <p:nvPr/>
        </p:nvGrpSpPr>
        <p:grpSpPr>
          <a:xfrm>
            <a:off x="2468967" y="285324"/>
            <a:ext cx="7254081" cy="1531620"/>
            <a:chOff x="4053077" y="201930"/>
            <a:chExt cx="3968750" cy="1531620"/>
          </a:xfrm>
        </p:grpSpPr>
        <p:sp>
          <p:nvSpPr>
            <p:cNvPr id="192" name="Google Shape;192;p3"/>
            <p:cNvSpPr/>
            <p:nvPr/>
          </p:nvSpPr>
          <p:spPr>
            <a:xfrm>
              <a:off x="4053077" y="201930"/>
              <a:ext cx="3968750" cy="1531620"/>
            </a:xfrm>
            <a:custGeom>
              <a:rect b="b" l="l" r="r" t="t"/>
              <a:pathLst>
                <a:path extrusionOk="0" h="1531620" w="3968750">
                  <a:moveTo>
                    <a:pt x="1984248" y="0"/>
                  </a:moveTo>
                  <a:lnTo>
                    <a:pt x="1917418" y="426"/>
                  </a:lnTo>
                  <a:lnTo>
                    <a:pt x="1851141" y="1695"/>
                  </a:lnTo>
                  <a:lnTo>
                    <a:pt x="1785453" y="3795"/>
                  </a:lnTo>
                  <a:lnTo>
                    <a:pt x="1720387" y="6712"/>
                  </a:lnTo>
                  <a:lnTo>
                    <a:pt x="1655979" y="10431"/>
                  </a:lnTo>
                  <a:lnTo>
                    <a:pt x="1592263" y="14941"/>
                  </a:lnTo>
                  <a:lnTo>
                    <a:pt x="1529274" y="20227"/>
                  </a:lnTo>
                  <a:lnTo>
                    <a:pt x="1467046" y="26276"/>
                  </a:lnTo>
                  <a:lnTo>
                    <a:pt x="1405615" y="33075"/>
                  </a:lnTo>
                  <a:lnTo>
                    <a:pt x="1345015" y="40610"/>
                  </a:lnTo>
                  <a:lnTo>
                    <a:pt x="1285281" y="48867"/>
                  </a:lnTo>
                  <a:lnTo>
                    <a:pt x="1226447" y="57835"/>
                  </a:lnTo>
                  <a:lnTo>
                    <a:pt x="1168548" y="67498"/>
                  </a:lnTo>
                  <a:lnTo>
                    <a:pt x="1111620" y="77843"/>
                  </a:lnTo>
                  <a:lnTo>
                    <a:pt x="1055696" y="88858"/>
                  </a:lnTo>
                  <a:lnTo>
                    <a:pt x="1000812" y="100529"/>
                  </a:lnTo>
                  <a:lnTo>
                    <a:pt x="947001" y="112842"/>
                  </a:lnTo>
                  <a:lnTo>
                    <a:pt x="894300" y="125784"/>
                  </a:lnTo>
                  <a:lnTo>
                    <a:pt x="842742" y="139342"/>
                  </a:lnTo>
                  <a:lnTo>
                    <a:pt x="792363" y="153502"/>
                  </a:lnTo>
                  <a:lnTo>
                    <a:pt x="743196" y="168250"/>
                  </a:lnTo>
                  <a:lnTo>
                    <a:pt x="695277" y="183574"/>
                  </a:lnTo>
                  <a:lnTo>
                    <a:pt x="648641" y="199460"/>
                  </a:lnTo>
                  <a:lnTo>
                    <a:pt x="603322" y="215895"/>
                  </a:lnTo>
                  <a:lnTo>
                    <a:pt x="559355" y="232864"/>
                  </a:lnTo>
                  <a:lnTo>
                    <a:pt x="516775" y="250355"/>
                  </a:lnTo>
                  <a:lnTo>
                    <a:pt x="475615" y="268355"/>
                  </a:lnTo>
                  <a:lnTo>
                    <a:pt x="435912" y="286849"/>
                  </a:lnTo>
                  <a:lnTo>
                    <a:pt x="397700" y="305825"/>
                  </a:lnTo>
                  <a:lnTo>
                    <a:pt x="361013" y="325269"/>
                  </a:lnTo>
                  <a:lnTo>
                    <a:pt x="325887" y="345168"/>
                  </a:lnTo>
                  <a:lnTo>
                    <a:pt x="292356" y="365508"/>
                  </a:lnTo>
                  <a:lnTo>
                    <a:pt x="230217" y="407458"/>
                  </a:lnTo>
                  <a:lnTo>
                    <a:pt x="174874" y="451012"/>
                  </a:lnTo>
                  <a:lnTo>
                    <a:pt x="126606" y="496063"/>
                  </a:lnTo>
                  <a:lnTo>
                    <a:pt x="85690" y="542504"/>
                  </a:lnTo>
                  <a:lnTo>
                    <a:pt x="52404" y="590227"/>
                  </a:lnTo>
                  <a:lnTo>
                    <a:pt x="27026" y="639126"/>
                  </a:lnTo>
                  <a:lnTo>
                    <a:pt x="9833" y="689092"/>
                  </a:lnTo>
                  <a:lnTo>
                    <a:pt x="1104" y="740019"/>
                  </a:lnTo>
                  <a:lnTo>
                    <a:pt x="0" y="765810"/>
                  </a:lnTo>
                  <a:lnTo>
                    <a:pt x="1104" y="791600"/>
                  </a:lnTo>
                  <a:lnTo>
                    <a:pt x="9833" y="842527"/>
                  </a:lnTo>
                  <a:lnTo>
                    <a:pt x="27026" y="892493"/>
                  </a:lnTo>
                  <a:lnTo>
                    <a:pt x="52404" y="941392"/>
                  </a:lnTo>
                  <a:lnTo>
                    <a:pt x="85690" y="989115"/>
                  </a:lnTo>
                  <a:lnTo>
                    <a:pt x="126606" y="1035556"/>
                  </a:lnTo>
                  <a:lnTo>
                    <a:pt x="174874" y="1080607"/>
                  </a:lnTo>
                  <a:lnTo>
                    <a:pt x="230217" y="1124161"/>
                  </a:lnTo>
                  <a:lnTo>
                    <a:pt x="292356" y="1166111"/>
                  </a:lnTo>
                  <a:lnTo>
                    <a:pt x="325887" y="1186451"/>
                  </a:lnTo>
                  <a:lnTo>
                    <a:pt x="361013" y="1206350"/>
                  </a:lnTo>
                  <a:lnTo>
                    <a:pt x="397700" y="1225794"/>
                  </a:lnTo>
                  <a:lnTo>
                    <a:pt x="435912" y="1244770"/>
                  </a:lnTo>
                  <a:lnTo>
                    <a:pt x="475615" y="1263264"/>
                  </a:lnTo>
                  <a:lnTo>
                    <a:pt x="516775" y="1281264"/>
                  </a:lnTo>
                  <a:lnTo>
                    <a:pt x="559355" y="1298755"/>
                  </a:lnTo>
                  <a:lnTo>
                    <a:pt x="603322" y="1315724"/>
                  </a:lnTo>
                  <a:lnTo>
                    <a:pt x="648641" y="1332159"/>
                  </a:lnTo>
                  <a:lnTo>
                    <a:pt x="695277" y="1348045"/>
                  </a:lnTo>
                  <a:lnTo>
                    <a:pt x="743196" y="1363369"/>
                  </a:lnTo>
                  <a:lnTo>
                    <a:pt x="792363" y="1378117"/>
                  </a:lnTo>
                  <a:lnTo>
                    <a:pt x="842742" y="1392277"/>
                  </a:lnTo>
                  <a:lnTo>
                    <a:pt x="894300" y="1405835"/>
                  </a:lnTo>
                  <a:lnTo>
                    <a:pt x="947001" y="1418777"/>
                  </a:lnTo>
                  <a:lnTo>
                    <a:pt x="1000812" y="1431090"/>
                  </a:lnTo>
                  <a:lnTo>
                    <a:pt x="1055696" y="1442761"/>
                  </a:lnTo>
                  <a:lnTo>
                    <a:pt x="1111620" y="1453776"/>
                  </a:lnTo>
                  <a:lnTo>
                    <a:pt x="1168548" y="1464121"/>
                  </a:lnTo>
                  <a:lnTo>
                    <a:pt x="1226447" y="1473784"/>
                  </a:lnTo>
                  <a:lnTo>
                    <a:pt x="1285281" y="1482752"/>
                  </a:lnTo>
                  <a:lnTo>
                    <a:pt x="1345015" y="1491009"/>
                  </a:lnTo>
                  <a:lnTo>
                    <a:pt x="1405615" y="1498544"/>
                  </a:lnTo>
                  <a:lnTo>
                    <a:pt x="1467046" y="1505343"/>
                  </a:lnTo>
                  <a:lnTo>
                    <a:pt x="1529274" y="1511392"/>
                  </a:lnTo>
                  <a:lnTo>
                    <a:pt x="1592263" y="1516678"/>
                  </a:lnTo>
                  <a:lnTo>
                    <a:pt x="1655979" y="1521188"/>
                  </a:lnTo>
                  <a:lnTo>
                    <a:pt x="1720387" y="1524907"/>
                  </a:lnTo>
                  <a:lnTo>
                    <a:pt x="1785453" y="1527824"/>
                  </a:lnTo>
                  <a:lnTo>
                    <a:pt x="1851141" y="1529924"/>
                  </a:lnTo>
                  <a:lnTo>
                    <a:pt x="1917418" y="1531193"/>
                  </a:lnTo>
                  <a:lnTo>
                    <a:pt x="1984248" y="1531620"/>
                  </a:lnTo>
                  <a:lnTo>
                    <a:pt x="2051077" y="1531193"/>
                  </a:lnTo>
                  <a:lnTo>
                    <a:pt x="2117354" y="1529924"/>
                  </a:lnTo>
                  <a:lnTo>
                    <a:pt x="2183042" y="1527824"/>
                  </a:lnTo>
                  <a:lnTo>
                    <a:pt x="2248108" y="1524907"/>
                  </a:lnTo>
                  <a:lnTo>
                    <a:pt x="2312516" y="1521188"/>
                  </a:lnTo>
                  <a:lnTo>
                    <a:pt x="2376232" y="1516678"/>
                  </a:lnTo>
                  <a:lnTo>
                    <a:pt x="2439221" y="1511392"/>
                  </a:lnTo>
                  <a:lnTo>
                    <a:pt x="2501449" y="1505343"/>
                  </a:lnTo>
                  <a:lnTo>
                    <a:pt x="2562880" y="1498544"/>
                  </a:lnTo>
                  <a:lnTo>
                    <a:pt x="2623480" y="1491009"/>
                  </a:lnTo>
                  <a:lnTo>
                    <a:pt x="2683214" y="1482752"/>
                  </a:lnTo>
                  <a:lnTo>
                    <a:pt x="2742048" y="1473784"/>
                  </a:lnTo>
                  <a:lnTo>
                    <a:pt x="2799947" y="1464121"/>
                  </a:lnTo>
                  <a:lnTo>
                    <a:pt x="2856875" y="1453776"/>
                  </a:lnTo>
                  <a:lnTo>
                    <a:pt x="2912799" y="1442761"/>
                  </a:lnTo>
                  <a:lnTo>
                    <a:pt x="2967683" y="1431090"/>
                  </a:lnTo>
                  <a:lnTo>
                    <a:pt x="3021494" y="1418777"/>
                  </a:lnTo>
                  <a:lnTo>
                    <a:pt x="3074195" y="1405835"/>
                  </a:lnTo>
                  <a:lnTo>
                    <a:pt x="3125753" y="1392277"/>
                  </a:lnTo>
                  <a:lnTo>
                    <a:pt x="3176132" y="1378117"/>
                  </a:lnTo>
                  <a:lnTo>
                    <a:pt x="3225299" y="1363369"/>
                  </a:lnTo>
                  <a:lnTo>
                    <a:pt x="3273218" y="1348045"/>
                  </a:lnTo>
                  <a:lnTo>
                    <a:pt x="3319854" y="1332159"/>
                  </a:lnTo>
                  <a:lnTo>
                    <a:pt x="3365173" y="1315724"/>
                  </a:lnTo>
                  <a:lnTo>
                    <a:pt x="3409140" y="1298755"/>
                  </a:lnTo>
                  <a:lnTo>
                    <a:pt x="3451720" y="1281264"/>
                  </a:lnTo>
                  <a:lnTo>
                    <a:pt x="3492880" y="1263264"/>
                  </a:lnTo>
                  <a:lnTo>
                    <a:pt x="3532583" y="1244770"/>
                  </a:lnTo>
                  <a:lnTo>
                    <a:pt x="3570795" y="1225794"/>
                  </a:lnTo>
                  <a:lnTo>
                    <a:pt x="3607482" y="1206350"/>
                  </a:lnTo>
                  <a:lnTo>
                    <a:pt x="3642608" y="1186451"/>
                  </a:lnTo>
                  <a:lnTo>
                    <a:pt x="3676139" y="1166111"/>
                  </a:lnTo>
                  <a:lnTo>
                    <a:pt x="3738278" y="1124161"/>
                  </a:lnTo>
                  <a:lnTo>
                    <a:pt x="3793621" y="1080607"/>
                  </a:lnTo>
                  <a:lnTo>
                    <a:pt x="3841889" y="1035556"/>
                  </a:lnTo>
                  <a:lnTo>
                    <a:pt x="3882805" y="989115"/>
                  </a:lnTo>
                  <a:lnTo>
                    <a:pt x="3916091" y="941392"/>
                  </a:lnTo>
                  <a:lnTo>
                    <a:pt x="3941469" y="892493"/>
                  </a:lnTo>
                  <a:lnTo>
                    <a:pt x="3958662" y="842527"/>
                  </a:lnTo>
                  <a:lnTo>
                    <a:pt x="3967391" y="791600"/>
                  </a:lnTo>
                  <a:lnTo>
                    <a:pt x="3968496" y="765810"/>
                  </a:lnTo>
                  <a:lnTo>
                    <a:pt x="3967391" y="740019"/>
                  </a:lnTo>
                  <a:lnTo>
                    <a:pt x="3958662" y="689092"/>
                  </a:lnTo>
                  <a:lnTo>
                    <a:pt x="3941469" y="639126"/>
                  </a:lnTo>
                  <a:lnTo>
                    <a:pt x="3916091" y="590227"/>
                  </a:lnTo>
                  <a:lnTo>
                    <a:pt x="3882805" y="542504"/>
                  </a:lnTo>
                  <a:lnTo>
                    <a:pt x="3841889" y="496063"/>
                  </a:lnTo>
                  <a:lnTo>
                    <a:pt x="3793621" y="451012"/>
                  </a:lnTo>
                  <a:lnTo>
                    <a:pt x="3738278" y="407458"/>
                  </a:lnTo>
                  <a:lnTo>
                    <a:pt x="3676139" y="365508"/>
                  </a:lnTo>
                  <a:lnTo>
                    <a:pt x="3642608" y="345168"/>
                  </a:lnTo>
                  <a:lnTo>
                    <a:pt x="3607482" y="325269"/>
                  </a:lnTo>
                  <a:lnTo>
                    <a:pt x="3570795" y="305825"/>
                  </a:lnTo>
                  <a:lnTo>
                    <a:pt x="3532583" y="286849"/>
                  </a:lnTo>
                  <a:lnTo>
                    <a:pt x="3492880" y="268355"/>
                  </a:lnTo>
                  <a:lnTo>
                    <a:pt x="3451720" y="250355"/>
                  </a:lnTo>
                  <a:lnTo>
                    <a:pt x="3409140" y="232864"/>
                  </a:lnTo>
                  <a:lnTo>
                    <a:pt x="3365173" y="215895"/>
                  </a:lnTo>
                  <a:lnTo>
                    <a:pt x="3319854" y="199460"/>
                  </a:lnTo>
                  <a:lnTo>
                    <a:pt x="3273218" y="183574"/>
                  </a:lnTo>
                  <a:lnTo>
                    <a:pt x="3225299" y="168250"/>
                  </a:lnTo>
                  <a:lnTo>
                    <a:pt x="3176132" y="153502"/>
                  </a:lnTo>
                  <a:lnTo>
                    <a:pt x="3125753" y="139342"/>
                  </a:lnTo>
                  <a:lnTo>
                    <a:pt x="3074195" y="125784"/>
                  </a:lnTo>
                  <a:lnTo>
                    <a:pt x="3021494" y="112842"/>
                  </a:lnTo>
                  <a:lnTo>
                    <a:pt x="2967683" y="100529"/>
                  </a:lnTo>
                  <a:lnTo>
                    <a:pt x="2912799" y="88858"/>
                  </a:lnTo>
                  <a:lnTo>
                    <a:pt x="2856875" y="77843"/>
                  </a:lnTo>
                  <a:lnTo>
                    <a:pt x="2799947" y="67498"/>
                  </a:lnTo>
                  <a:lnTo>
                    <a:pt x="2742048" y="57835"/>
                  </a:lnTo>
                  <a:lnTo>
                    <a:pt x="2683214" y="48867"/>
                  </a:lnTo>
                  <a:lnTo>
                    <a:pt x="2623480" y="40610"/>
                  </a:lnTo>
                  <a:lnTo>
                    <a:pt x="2562880" y="33075"/>
                  </a:lnTo>
                  <a:lnTo>
                    <a:pt x="2501449" y="26276"/>
                  </a:lnTo>
                  <a:lnTo>
                    <a:pt x="2439221" y="20227"/>
                  </a:lnTo>
                  <a:lnTo>
                    <a:pt x="2376232" y="14941"/>
                  </a:lnTo>
                  <a:lnTo>
                    <a:pt x="2312516" y="10431"/>
                  </a:lnTo>
                  <a:lnTo>
                    <a:pt x="2248108" y="6712"/>
                  </a:lnTo>
                  <a:lnTo>
                    <a:pt x="2183042" y="3795"/>
                  </a:lnTo>
                  <a:lnTo>
                    <a:pt x="2117354" y="1695"/>
                  </a:lnTo>
                  <a:lnTo>
                    <a:pt x="2051077" y="426"/>
                  </a:lnTo>
                  <a:lnTo>
                    <a:pt x="1984248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4053077" y="201930"/>
              <a:ext cx="3968750" cy="1531620"/>
            </a:xfrm>
            <a:custGeom>
              <a:rect b="b" l="l" r="r" t="t"/>
              <a:pathLst>
                <a:path extrusionOk="0" h="1531620" w="3968750">
                  <a:moveTo>
                    <a:pt x="0" y="765810"/>
                  </a:moveTo>
                  <a:lnTo>
                    <a:pt x="4393" y="714442"/>
                  </a:lnTo>
                  <a:lnTo>
                    <a:pt x="17389" y="663982"/>
                  </a:lnTo>
                  <a:lnTo>
                    <a:pt x="38709" y="614536"/>
                  </a:lnTo>
                  <a:lnTo>
                    <a:pt x="68076" y="566212"/>
                  </a:lnTo>
                  <a:lnTo>
                    <a:pt x="105212" y="519117"/>
                  </a:lnTo>
                  <a:lnTo>
                    <a:pt x="149838" y="473357"/>
                  </a:lnTo>
                  <a:lnTo>
                    <a:pt x="201678" y="429041"/>
                  </a:lnTo>
                  <a:lnTo>
                    <a:pt x="260454" y="386275"/>
                  </a:lnTo>
                  <a:lnTo>
                    <a:pt x="325887" y="345168"/>
                  </a:lnTo>
                  <a:lnTo>
                    <a:pt x="361013" y="325269"/>
                  </a:lnTo>
                  <a:lnTo>
                    <a:pt x="397700" y="305825"/>
                  </a:lnTo>
                  <a:lnTo>
                    <a:pt x="435912" y="286849"/>
                  </a:lnTo>
                  <a:lnTo>
                    <a:pt x="475615" y="268355"/>
                  </a:lnTo>
                  <a:lnTo>
                    <a:pt x="516775" y="250355"/>
                  </a:lnTo>
                  <a:lnTo>
                    <a:pt x="559355" y="232864"/>
                  </a:lnTo>
                  <a:lnTo>
                    <a:pt x="603322" y="215895"/>
                  </a:lnTo>
                  <a:lnTo>
                    <a:pt x="648641" y="199460"/>
                  </a:lnTo>
                  <a:lnTo>
                    <a:pt x="695277" y="183574"/>
                  </a:lnTo>
                  <a:lnTo>
                    <a:pt x="743196" y="168250"/>
                  </a:lnTo>
                  <a:lnTo>
                    <a:pt x="792363" y="153502"/>
                  </a:lnTo>
                  <a:lnTo>
                    <a:pt x="842742" y="139342"/>
                  </a:lnTo>
                  <a:lnTo>
                    <a:pt x="894300" y="125784"/>
                  </a:lnTo>
                  <a:lnTo>
                    <a:pt x="947001" y="112842"/>
                  </a:lnTo>
                  <a:lnTo>
                    <a:pt x="1000812" y="100529"/>
                  </a:lnTo>
                  <a:lnTo>
                    <a:pt x="1055696" y="88858"/>
                  </a:lnTo>
                  <a:lnTo>
                    <a:pt x="1111620" y="77843"/>
                  </a:lnTo>
                  <a:lnTo>
                    <a:pt x="1168548" y="67498"/>
                  </a:lnTo>
                  <a:lnTo>
                    <a:pt x="1226447" y="57835"/>
                  </a:lnTo>
                  <a:lnTo>
                    <a:pt x="1285281" y="48867"/>
                  </a:lnTo>
                  <a:lnTo>
                    <a:pt x="1345015" y="40610"/>
                  </a:lnTo>
                  <a:lnTo>
                    <a:pt x="1405615" y="33075"/>
                  </a:lnTo>
                  <a:lnTo>
                    <a:pt x="1467046" y="26276"/>
                  </a:lnTo>
                  <a:lnTo>
                    <a:pt x="1529274" y="20227"/>
                  </a:lnTo>
                  <a:lnTo>
                    <a:pt x="1592263" y="14941"/>
                  </a:lnTo>
                  <a:lnTo>
                    <a:pt x="1655979" y="10431"/>
                  </a:lnTo>
                  <a:lnTo>
                    <a:pt x="1720387" y="6712"/>
                  </a:lnTo>
                  <a:lnTo>
                    <a:pt x="1785453" y="3795"/>
                  </a:lnTo>
                  <a:lnTo>
                    <a:pt x="1851141" y="1695"/>
                  </a:lnTo>
                  <a:lnTo>
                    <a:pt x="1917418" y="426"/>
                  </a:lnTo>
                  <a:lnTo>
                    <a:pt x="1984248" y="0"/>
                  </a:lnTo>
                  <a:lnTo>
                    <a:pt x="2051077" y="426"/>
                  </a:lnTo>
                  <a:lnTo>
                    <a:pt x="2117354" y="1695"/>
                  </a:lnTo>
                  <a:lnTo>
                    <a:pt x="2183042" y="3795"/>
                  </a:lnTo>
                  <a:lnTo>
                    <a:pt x="2248108" y="6712"/>
                  </a:lnTo>
                  <a:lnTo>
                    <a:pt x="2312516" y="10431"/>
                  </a:lnTo>
                  <a:lnTo>
                    <a:pt x="2376232" y="14941"/>
                  </a:lnTo>
                  <a:lnTo>
                    <a:pt x="2439221" y="20227"/>
                  </a:lnTo>
                  <a:lnTo>
                    <a:pt x="2501449" y="26276"/>
                  </a:lnTo>
                  <a:lnTo>
                    <a:pt x="2562880" y="33075"/>
                  </a:lnTo>
                  <a:lnTo>
                    <a:pt x="2623480" y="40610"/>
                  </a:lnTo>
                  <a:lnTo>
                    <a:pt x="2683214" y="48867"/>
                  </a:lnTo>
                  <a:lnTo>
                    <a:pt x="2742048" y="57835"/>
                  </a:lnTo>
                  <a:lnTo>
                    <a:pt x="2799947" y="67498"/>
                  </a:lnTo>
                  <a:lnTo>
                    <a:pt x="2856875" y="77843"/>
                  </a:lnTo>
                  <a:lnTo>
                    <a:pt x="2912799" y="88858"/>
                  </a:lnTo>
                  <a:lnTo>
                    <a:pt x="2967683" y="100529"/>
                  </a:lnTo>
                  <a:lnTo>
                    <a:pt x="3021494" y="112842"/>
                  </a:lnTo>
                  <a:lnTo>
                    <a:pt x="3074195" y="125784"/>
                  </a:lnTo>
                  <a:lnTo>
                    <a:pt x="3125753" y="139342"/>
                  </a:lnTo>
                  <a:lnTo>
                    <a:pt x="3176132" y="153502"/>
                  </a:lnTo>
                  <a:lnTo>
                    <a:pt x="3225299" y="168250"/>
                  </a:lnTo>
                  <a:lnTo>
                    <a:pt x="3273218" y="183574"/>
                  </a:lnTo>
                  <a:lnTo>
                    <a:pt x="3319854" y="199460"/>
                  </a:lnTo>
                  <a:lnTo>
                    <a:pt x="3365173" y="215895"/>
                  </a:lnTo>
                  <a:lnTo>
                    <a:pt x="3409140" y="232864"/>
                  </a:lnTo>
                  <a:lnTo>
                    <a:pt x="3451720" y="250355"/>
                  </a:lnTo>
                  <a:lnTo>
                    <a:pt x="3492880" y="268355"/>
                  </a:lnTo>
                  <a:lnTo>
                    <a:pt x="3532583" y="286849"/>
                  </a:lnTo>
                  <a:lnTo>
                    <a:pt x="3570795" y="305825"/>
                  </a:lnTo>
                  <a:lnTo>
                    <a:pt x="3607482" y="325269"/>
                  </a:lnTo>
                  <a:lnTo>
                    <a:pt x="3642608" y="345168"/>
                  </a:lnTo>
                  <a:lnTo>
                    <a:pt x="3676139" y="365508"/>
                  </a:lnTo>
                  <a:lnTo>
                    <a:pt x="3738278" y="407458"/>
                  </a:lnTo>
                  <a:lnTo>
                    <a:pt x="3793621" y="451012"/>
                  </a:lnTo>
                  <a:lnTo>
                    <a:pt x="3841889" y="496063"/>
                  </a:lnTo>
                  <a:lnTo>
                    <a:pt x="3882805" y="542504"/>
                  </a:lnTo>
                  <a:lnTo>
                    <a:pt x="3916091" y="590227"/>
                  </a:lnTo>
                  <a:lnTo>
                    <a:pt x="3941469" y="639126"/>
                  </a:lnTo>
                  <a:lnTo>
                    <a:pt x="3958662" y="689092"/>
                  </a:lnTo>
                  <a:lnTo>
                    <a:pt x="3967391" y="740019"/>
                  </a:lnTo>
                  <a:lnTo>
                    <a:pt x="3968496" y="765810"/>
                  </a:lnTo>
                  <a:lnTo>
                    <a:pt x="3967391" y="791600"/>
                  </a:lnTo>
                  <a:lnTo>
                    <a:pt x="3958662" y="842527"/>
                  </a:lnTo>
                  <a:lnTo>
                    <a:pt x="3941469" y="892493"/>
                  </a:lnTo>
                  <a:lnTo>
                    <a:pt x="3916091" y="941392"/>
                  </a:lnTo>
                  <a:lnTo>
                    <a:pt x="3882805" y="989115"/>
                  </a:lnTo>
                  <a:lnTo>
                    <a:pt x="3841889" y="1035556"/>
                  </a:lnTo>
                  <a:lnTo>
                    <a:pt x="3793621" y="1080607"/>
                  </a:lnTo>
                  <a:lnTo>
                    <a:pt x="3738278" y="1124161"/>
                  </a:lnTo>
                  <a:lnTo>
                    <a:pt x="3676139" y="1166111"/>
                  </a:lnTo>
                  <a:lnTo>
                    <a:pt x="3642608" y="1186451"/>
                  </a:lnTo>
                  <a:lnTo>
                    <a:pt x="3607482" y="1206350"/>
                  </a:lnTo>
                  <a:lnTo>
                    <a:pt x="3570795" y="1225794"/>
                  </a:lnTo>
                  <a:lnTo>
                    <a:pt x="3532583" y="1244770"/>
                  </a:lnTo>
                  <a:lnTo>
                    <a:pt x="3492880" y="1263264"/>
                  </a:lnTo>
                  <a:lnTo>
                    <a:pt x="3451720" y="1281264"/>
                  </a:lnTo>
                  <a:lnTo>
                    <a:pt x="3409140" y="1298755"/>
                  </a:lnTo>
                  <a:lnTo>
                    <a:pt x="3365173" y="1315724"/>
                  </a:lnTo>
                  <a:lnTo>
                    <a:pt x="3319854" y="1332159"/>
                  </a:lnTo>
                  <a:lnTo>
                    <a:pt x="3273218" y="1348045"/>
                  </a:lnTo>
                  <a:lnTo>
                    <a:pt x="3225299" y="1363369"/>
                  </a:lnTo>
                  <a:lnTo>
                    <a:pt x="3176132" y="1378117"/>
                  </a:lnTo>
                  <a:lnTo>
                    <a:pt x="3125753" y="1392277"/>
                  </a:lnTo>
                  <a:lnTo>
                    <a:pt x="3074195" y="1405835"/>
                  </a:lnTo>
                  <a:lnTo>
                    <a:pt x="3021494" y="1418777"/>
                  </a:lnTo>
                  <a:lnTo>
                    <a:pt x="2967683" y="1431090"/>
                  </a:lnTo>
                  <a:lnTo>
                    <a:pt x="2912799" y="1442761"/>
                  </a:lnTo>
                  <a:lnTo>
                    <a:pt x="2856875" y="1453776"/>
                  </a:lnTo>
                  <a:lnTo>
                    <a:pt x="2799947" y="1464121"/>
                  </a:lnTo>
                  <a:lnTo>
                    <a:pt x="2742048" y="1473784"/>
                  </a:lnTo>
                  <a:lnTo>
                    <a:pt x="2683214" y="1482752"/>
                  </a:lnTo>
                  <a:lnTo>
                    <a:pt x="2623480" y="1491009"/>
                  </a:lnTo>
                  <a:lnTo>
                    <a:pt x="2562880" y="1498544"/>
                  </a:lnTo>
                  <a:lnTo>
                    <a:pt x="2501449" y="1505343"/>
                  </a:lnTo>
                  <a:lnTo>
                    <a:pt x="2439221" y="1511392"/>
                  </a:lnTo>
                  <a:lnTo>
                    <a:pt x="2376232" y="1516678"/>
                  </a:lnTo>
                  <a:lnTo>
                    <a:pt x="2312516" y="1521188"/>
                  </a:lnTo>
                  <a:lnTo>
                    <a:pt x="2248108" y="1524907"/>
                  </a:lnTo>
                  <a:lnTo>
                    <a:pt x="2183042" y="1527824"/>
                  </a:lnTo>
                  <a:lnTo>
                    <a:pt x="2117354" y="1529924"/>
                  </a:lnTo>
                  <a:lnTo>
                    <a:pt x="2051077" y="1531193"/>
                  </a:lnTo>
                  <a:lnTo>
                    <a:pt x="1984248" y="1531620"/>
                  </a:lnTo>
                  <a:lnTo>
                    <a:pt x="1917418" y="1531193"/>
                  </a:lnTo>
                  <a:lnTo>
                    <a:pt x="1851141" y="1529924"/>
                  </a:lnTo>
                  <a:lnTo>
                    <a:pt x="1785453" y="1527824"/>
                  </a:lnTo>
                  <a:lnTo>
                    <a:pt x="1720387" y="1524907"/>
                  </a:lnTo>
                  <a:lnTo>
                    <a:pt x="1655979" y="1521188"/>
                  </a:lnTo>
                  <a:lnTo>
                    <a:pt x="1592263" y="1516678"/>
                  </a:lnTo>
                  <a:lnTo>
                    <a:pt x="1529274" y="1511392"/>
                  </a:lnTo>
                  <a:lnTo>
                    <a:pt x="1467046" y="1505343"/>
                  </a:lnTo>
                  <a:lnTo>
                    <a:pt x="1405615" y="1498544"/>
                  </a:lnTo>
                  <a:lnTo>
                    <a:pt x="1345015" y="1491009"/>
                  </a:lnTo>
                  <a:lnTo>
                    <a:pt x="1285281" y="1482752"/>
                  </a:lnTo>
                  <a:lnTo>
                    <a:pt x="1226447" y="1473784"/>
                  </a:lnTo>
                  <a:lnTo>
                    <a:pt x="1168548" y="1464121"/>
                  </a:lnTo>
                  <a:lnTo>
                    <a:pt x="1111620" y="1453776"/>
                  </a:lnTo>
                  <a:lnTo>
                    <a:pt x="1055696" y="1442761"/>
                  </a:lnTo>
                  <a:lnTo>
                    <a:pt x="1000812" y="1431090"/>
                  </a:lnTo>
                  <a:lnTo>
                    <a:pt x="947001" y="1418777"/>
                  </a:lnTo>
                  <a:lnTo>
                    <a:pt x="894300" y="1405835"/>
                  </a:lnTo>
                  <a:lnTo>
                    <a:pt x="842742" y="1392277"/>
                  </a:lnTo>
                  <a:lnTo>
                    <a:pt x="792363" y="1378117"/>
                  </a:lnTo>
                  <a:lnTo>
                    <a:pt x="743196" y="1363369"/>
                  </a:lnTo>
                  <a:lnTo>
                    <a:pt x="695277" y="1348045"/>
                  </a:lnTo>
                  <a:lnTo>
                    <a:pt x="648641" y="1332159"/>
                  </a:lnTo>
                  <a:lnTo>
                    <a:pt x="603322" y="1315724"/>
                  </a:lnTo>
                  <a:lnTo>
                    <a:pt x="559355" y="1298755"/>
                  </a:lnTo>
                  <a:lnTo>
                    <a:pt x="516775" y="1281264"/>
                  </a:lnTo>
                  <a:lnTo>
                    <a:pt x="475615" y="1263264"/>
                  </a:lnTo>
                  <a:lnTo>
                    <a:pt x="435912" y="1244770"/>
                  </a:lnTo>
                  <a:lnTo>
                    <a:pt x="397700" y="1225794"/>
                  </a:lnTo>
                  <a:lnTo>
                    <a:pt x="361013" y="1206350"/>
                  </a:lnTo>
                  <a:lnTo>
                    <a:pt x="325887" y="1186451"/>
                  </a:lnTo>
                  <a:lnTo>
                    <a:pt x="292356" y="1166111"/>
                  </a:lnTo>
                  <a:lnTo>
                    <a:pt x="230217" y="1124161"/>
                  </a:lnTo>
                  <a:lnTo>
                    <a:pt x="174874" y="1080607"/>
                  </a:lnTo>
                  <a:lnTo>
                    <a:pt x="126606" y="1035556"/>
                  </a:lnTo>
                  <a:lnTo>
                    <a:pt x="85690" y="989115"/>
                  </a:lnTo>
                  <a:lnTo>
                    <a:pt x="52404" y="941392"/>
                  </a:lnTo>
                  <a:lnTo>
                    <a:pt x="27026" y="892493"/>
                  </a:lnTo>
                  <a:lnTo>
                    <a:pt x="9833" y="842527"/>
                  </a:lnTo>
                  <a:lnTo>
                    <a:pt x="1104" y="791600"/>
                  </a:lnTo>
                  <a:lnTo>
                    <a:pt x="0" y="765810"/>
                  </a:lnTo>
                  <a:close/>
                </a:path>
              </a:pathLst>
            </a:custGeom>
            <a:solidFill>
              <a:srgbClr val="C9DAF8"/>
            </a:solidFill>
            <a:ln cap="flat" cmpd="sng" w="28950">
              <a:solidFill>
                <a:srgbClr val="1F48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" name="Google Shape;194;p3"/>
          <p:cNvSpPr txBox="1"/>
          <p:nvPr/>
        </p:nvSpPr>
        <p:spPr>
          <a:xfrm>
            <a:off x="3615463" y="552238"/>
            <a:ext cx="4961100" cy="9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1269" lvl="0" marL="12065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Obiettivi dei protocolli di fase II e III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3850" y="4548213"/>
            <a:ext cx="1550775" cy="153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"/>
          <p:cNvSpPr txBox="1"/>
          <p:nvPr/>
        </p:nvSpPr>
        <p:spPr>
          <a:xfrm>
            <a:off x="5073900" y="2310475"/>
            <a:ext cx="4615200" cy="9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00"/>
              <a:buFont typeface="Calibri"/>
              <a:buChar char="●"/>
            </a:pPr>
            <a:r>
              <a:rPr b="0" i="0" lang="en-US" sz="22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Riduzione volume della milza (SVR35)</a:t>
            </a:r>
            <a:endParaRPr b="0" i="0" sz="22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00"/>
              <a:buFont typeface="Calibri"/>
              <a:buChar char="●"/>
            </a:pPr>
            <a:r>
              <a:rPr b="0" i="0" lang="en-US" sz="22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Miglioramento/scomparsa dei sintomi</a:t>
            </a:r>
            <a:endParaRPr b="0" i="0" sz="22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00"/>
              <a:buFont typeface="Calibri"/>
              <a:buChar char="●"/>
            </a:pPr>
            <a:r>
              <a:rPr b="0" i="0" lang="en-US" sz="22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Miglioramento delle citopenie</a:t>
            </a:r>
            <a:endParaRPr b="0" i="0" sz="22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"/>
          <p:cNvSpPr txBox="1"/>
          <p:nvPr>
            <p:ph type="title"/>
          </p:nvPr>
        </p:nvSpPr>
        <p:spPr>
          <a:xfrm>
            <a:off x="475527" y="4909788"/>
            <a:ext cx="35457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300">
                <a:solidFill>
                  <a:srgbClr val="006FC0"/>
                </a:solidFill>
              </a:rPr>
              <a:t>Obiettivi secondari</a:t>
            </a:r>
            <a:endParaRPr sz="3300"/>
          </a:p>
        </p:txBody>
      </p:sp>
      <p:sp>
        <p:nvSpPr>
          <p:cNvPr id="198" name="Google Shape;198;p3"/>
          <p:cNvSpPr/>
          <p:nvPr/>
        </p:nvSpPr>
        <p:spPr>
          <a:xfrm>
            <a:off x="4993300" y="4672675"/>
            <a:ext cx="4958575" cy="2033397"/>
          </a:xfrm>
          <a:custGeom>
            <a:rect b="b" l="l" r="r" t="t"/>
            <a:pathLst>
              <a:path extrusionOk="0" h="1371600" w="416687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3938016" y="0"/>
                </a:lnTo>
                <a:lnTo>
                  <a:pt x="3984082" y="4644"/>
                </a:lnTo>
                <a:lnTo>
                  <a:pt x="4026991" y="17966"/>
                </a:lnTo>
                <a:lnTo>
                  <a:pt x="4065822" y="39045"/>
                </a:lnTo>
                <a:lnTo>
                  <a:pt x="4099655" y="66960"/>
                </a:lnTo>
                <a:lnTo>
                  <a:pt x="4127570" y="100793"/>
                </a:lnTo>
                <a:lnTo>
                  <a:pt x="4148649" y="139624"/>
                </a:lnTo>
                <a:lnTo>
                  <a:pt x="4161971" y="182533"/>
                </a:lnTo>
                <a:lnTo>
                  <a:pt x="4166616" y="228600"/>
                </a:lnTo>
                <a:lnTo>
                  <a:pt x="4166616" y="1143000"/>
                </a:lnTo>
                <a:lnTo>
                  <a:pt x="4161971" y="1189066"/>
                </a:lnTo>
                <a:lnTo>
                  <a:pt x="4148649" y="1231975"/>
                </a:lnTo>
                <a:lnTo>
                  <a:pt x="4127570" y="1270806"/>
                </a:lnTo>
                <a:lnTo>
                  <a:pt x="4099655" y="1304639"/>
                </a:lnTo>
                <a:lnTo>
                  <a:pt x="4065822" y="1332554"/>
                </a:lnTo>
                <a:lnTo>
                  <a:pt x="4026991" y="1353633"/>
                </a:lnTo>
                <a:lnTo>
                  <a:pt x="3984082" y="1366955"/>
                </a:lnTo>
                <a:lnTo>
                  <a:pt x="3938016" y="1371600"/>
                </a:lnTo>
                <a:lnTo>
                  <a:pt x="228600" y="1371600"/>
                </a:lnTo>
                <a:lnTo>
                  <a:pt x="182533" y="1366955"/>
                </a:lnTo>
                <a:lnTo>
                  <a:pt x="139624" y="1353633"/>
                </a:lnTo>
                <a:lnTo>
                  <a:pt x="100793" y="1332554"/>
                </a:lnTo>
                <a:lnTo>
                  <a:pt x="66960" y="1304639"/>
                </a:lnTo>
                <a:lnTo>
                  <a:pt x="39045" y="1270806"/>
                </a:lnTo>
                <a:lnTo>
                  <a:pt x="17966" y="1231975"/>
                </a:lnTo>
                <a:lnTo>
                  <a:pt x="4644" y="1189066"/>
                </a:lnTo>
                <a:lnTo>
                  <a:pt x="0" y="1143000"/>
                </a:lnTo>
                <a:lnTo>
                  <a:pt x="0" y="228600"/>
                </a:lnTo>
                <a:close/>
              </a:path>
            </a:pathLst>
          </a:custGeom>
          <a:noFill/>
          <a:ln cap="flat" cmpd="sng" w="19800">
            <a:solidFill>
              <a:srgbClr val="1F48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"/>
          <p:cNvSpPr txBox="1"/>
          <p:nvPr/>
        </p:nvSpPr>
        <p:spPr>
          <a:xfrm>
            <a:off x="5073900" y="4672665"/>
            <a:ext cx="5609400" cy="9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00"/>
              <a:buFont typeface="Calibri"/>
              <a:buChar char="●"/>
            </a:pPr>
            <a:r>
              <a:rPr b="0" i="0" lang="en-US" sz="22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Mantenimento della risposta</a:t>
            </a:r>
            <a:endParaRPr b="0" i="0" sz="22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00"/>
              <a:buFont typeface="Calibri"/>
              <a:buChar char="●"/>
            </a:pPr>
            <a:r>
              <a:rPr b="0" i="0" lang="en-US" sz="22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Effetto sulla sopravvivenza globale</a:t>
            </a:r>
            <a:endParaRPr b="0" i="0" sz="22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00"/>
              <a:buFont typeface="Calibri"/>
              <a:buChar char="●"/>
            </a:pPr>
            <a:r>
              <a:rPr b="0" i="0" lang="en-US" sz="22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Effetto sulla qualità di vita (QoL)</a:t>
            </a:r>
            <a:endParaRPr b="0" i="0" sz="22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00"/>
              <a:buFont typeface="Calibri"/>
              <a:buChar char="●"/>
            </a:pPr>
            <a:r>
              <a:rPr b="0" i="0" lang="en-US" sz="22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Riduzione della fibrosi</a:t>
            </a:r>
            <a:endParaRPr b="0" i="0" sz="22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00"/>
              <a:buFont typeface="Calibri"/>
              <a:buChar char="●"/>
            </a:pPr>
            <a:r>
              <a:rPr b="0" i="0" lang="en-US" sz="22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Riduzione della mutazione genetica</a:t>
            </a:r>
            <a:endParaRPr b="0" i="0" sz="22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87000" y="2787961"/>
            <a:ext cx="1550775" cy="154706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"/>
          <p:cNvSpPr/>
          <p:nvPr/>
        </p:nvSpPr>
        <p:spPr>
          <a:xfrm>
            <a:off x="5328400" y="4157500"/>
            <a:ext cx="4958604" cy="1933956"/>
          </a:xfrm>
          <a:prstGeom prst="cloud">
            <a:avLst/>
          </a:prstGeom>
          <a:solidFill>
            <a:schemeClr val="lt1"/>
          </a:solidFill>
          <a:ln cap="flat" cmpd="sng" w="190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Calibri"/>
              <a:buChar char="●"/>
            </a:pPr>
            <a:r>
              <a:rPr b="1" i="0" lang="en-US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Riduzione del rischio di progressione</a:t>
            </a:r>
            <a:endParaRPr b="1" i="0" sz="22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Calibri"/>
              <a:buChar char="●"/>
            </a:pPr>
            <a:r>
              <a:rPr b="1" i="0" lang="en-US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Sopravvivenza globale</a:t>
            </a:r>
            <a:endParaRPr b="1" i="0" sz="14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8f6f317930_0_0"/>
          <p:cNvSpPr txBox="1"/>
          <p:nvPr/>
        </p:nvSpPr>
        <p:spPr>
          <a:xfrm>
            <a:off x="3615463" y="476038"/>
            <a:ext cx="49611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1269" lvl="0" marL="12065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Timeline Ruxolitinib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28f6f317930_0_0"/>
          <p:cNvSpPr/>
          <p:nvPr/>
        </p:nvSpPr>
        <p:spPr>
          <a:xfrm>
            <a:off x="1121100" y="3041650"/>
            <a:ext cx="9949800" cy="10926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DFEAFB"/>
              </a:gs>
              <a:gs pos="100000">
                <a:srgbClr val="6E9CE7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8" name="Google Shape;208;g28f6f317930_0_0"/>
          <p:cNvCxnSpPr/>
          <p:nvPr/>
        </p:nvCxnSpPr>
        <p:spPr>
          <a:xfrm>
            <a:off x="1681575" y="2311825"/>
            <a:ext cx="0" cy="97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9" name="Google Shape;209;g28f6f317930_0_0"/>
          <p:cNvSpPr txBox="1"/>
          <p:nvPr/>
        </p:nvSpPr>
        <p:spPr>
          <a:xfrm>
            <a:off x="341750" y="1265625"/>
            <a:ext cx="2679900" cy="9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2005</a:t>
            </a:r>
            <a:endParaRPr b="1" i="0" sz="22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Scoperta di </a:t>
            </a:r>
            <a:r>
              <a:rPr b="0" i="1" lang="en-US" sz="22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JAK2 </a:t>
            </a:r>
            <a:r>
              <a:rPr b="0" i="0" lang="en-US" sz="22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V617F</a:t>
            </a:r>
            <a:endParaRPr b="0" i="0" sz="22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28f6f317930_0_0"/>
          <p:cNvSpPr txBox="1"/>
          <p:nvPr/>
        </p:nvSpPr>
        <p:spPr>
          <a:xfrm>
            <a:off x="1484750" y="4847025"/>
            <a:ext cx="2893500" cy="9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2009-2010</a:t>
            </a:r>
            <a:endParaRPr b="1" i="0" sz="22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COMFORT-I</a:t>
            </a:r>
            <a:endParaRPr b="0" i="0" sz="22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(Ruxo vs placebo)</a:t>
            </a:r>
            <a:endParaRPr b="0" i="0" sz="22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1" name="Google Shape;211;g28f6f317930_0_0"/>
          <p:cNvCxnSpPr/>
          <p:nvPr/>
        </p:nvCxnSpPr>
        <p:spPr>
          <a:xfrm>
            <a:off x="2924022" y="3835825"/>
            <a:ext cx="0" cy="97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2" name="Google Shape;212;g28f6f317930_0_0"/>
          <p:cNvSpPr txBox="1"/>
          <p:nvPr/>
        </p:nvSpPr>
        <p:spPr>
          <a:xfrm>
            <a:off x="2750445" y="5837625"/>
            <a:ext cx="2893500" cy="9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2009-2011</a:t>
            </a:r>
            <a:endParaRPr b="1" i="0" sz="22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COMFORT-II</a:t>
            </a:r>
            <a:endParaRPr b="0" i="0" sz="22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(Ruxo vs BAT)</a:t>
            </a:r>
            <a:endParaRPr b="0" i="0" sz="22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3" name="Google Shape;213;g28f6f317930_0_0"/>
          <p:cNvCxnSpPr/>
          <p:nvPr/>
        </p:nvCxnSpPr>
        <p:spPr>
          <a:xfrm>
            <a:off x="4196295" y="3835725"/>
            <a:ext cx="900" cy="20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4" name="Google Shape;214;g28f6f317930_0_0"/>
          <p:cNvCxnSpPr/>
          <p:nvPr/>
        </p:nvCxnSpPr>
        <p:spPr>
          <a:xfrm>
            <a:off x="4503550" y="2416450"/>
            <a:ext cx="0" cy="930000"/>
          </a:xfrm>
          <a:prstGeom prst="straightConnector1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5" name="Google Shape;215;g28f6f317930_0_0"/>
          <p:cNvSpPr txBox="1"/>
          <p:nvPr/>
        </p:nvSpPr>
        <p:spPr>
          <a:xfrm>
            <a:off x="3276625" y="1425275"/>
            <a:ext cx="2297700" cy="9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2011</a:t>
            </a:r>
            <a:endParaRPr b="1" i="0" sz="22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Approvazione </a:t>
            </a:r>
            <a:r>
              <a:rPr b="1" i="0" lang="en-US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FDA</a:t>
            </a:r>
            <a:endParaRPr b="0" i="0" sz="22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28f6f317930_0_0"/>
          <p:cNvSpPr txBox="1"/>
          <p:nvPr/>
        </p:nvSpPr>
        <p:spPr>
          <a:xfrm>
            <a:off x="5638800" y="1418025"/>
            <a:ext cx="2429400" cy="9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2012</a:t>
            </a:r>
            <a:endParaRPr b="1" i="0" sz="22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Approvazione </a:t>
            </a:r>
            <a:r>
              <a:rPr b="1" i="0" lang="en-US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EMA</a:t>
            </a:r>
            <a:endParaRPr b="0" i="0" sz="22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7" name="Google Shape;217;g28f6f317930_0_0"/>
          <p:cNvCxnSpPr/>
          <p:nvPr/>
        </p:nvCxnSpPr>
        <p:spPr>
          <a:xfrm>
            <a:off x="6865750" y="2416450"/>
            <a:ext cx="0" cy="930000"/>
          </a:xfrm>
          <a:prstGeom prst="straightConnector1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8" name="Google Shape;218;g28f6f317930_0_0"/>
          <p:cNvSpPr txBox="1"/>
          <p:nvPr/>
        </p:nvSpPr>
        <p:spPr>
          <a:xfrm>
            <a:off x="7964200" y="1418025"/>
            <a:ext cx="2679900" cy="9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2014</a:t>
            </a:r>
            <a:endParaRPr b="1" i="0" sz="22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Approvazione </a:t>
            </a:r>
            <a:r>
              <a:rPr b="1" i="0" lang="en-US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AIFA </a:t>
            </a:r>
            <a:r>
              <a:rPr b="0" i="0" lang="en-US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(rimborsabilità)</a:t>
            </a:r>
            <a:endParaRPr b="0" i="0" sz="22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9" name="Google Shape;219;g28f6f317930_0_0"/>
          <p:cNvCxnSpPr/>
          <p:nvPr/>
        </p:nvCxnSpPr>
        <p:spPr>
          <a:xfrm>
            <a:off x="9304150" y="2416450"/>
            <a:ext cx="0" cy="93000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"/>
          <p:cNvSpPr/>
          <p:nvPr/>
        </p:nvSpPr>
        <p:spPr>
          <a:xfrm>
            <a:off x="277475" y="3474200"/>
            <a:ext cx="3735000" cy="903600"/>
          </a:xfrm>
          <a:prstGeom prst="ellipse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"/>
          <p:cNvSpPr txBox="1"/>
          <p:nvPr>
            <p:ph type="title"/>
          </p:nvPr>
        </p:nvSpPr>
        <p:spPr>
          <a:xfrm>
            <a:off x="520876" y="304800"/>
            <a:ext cx="11131200" cy="14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Quando proporre uno studio/protocollo sperimentale nella Mielofibrosi</a:t>
            </a:r>
            <a:endParaRPr sz="3600"/>
          </a:p>
          <a:p>
            <a:pPr indent="0" lvl="0" marL="522605" rtl="0" algn="l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800">
                <a:solidFill>
                  <a:srgbClr val="001F5F"/>
                </a:solidFill>
              </a:rPr>
              <a:t>                        Linee Guida NCCN (National Comprehensive Cancer Network) aggiornate al 2024</a:t>
            </a:r>
            <a:endParaRPr sz="3600"/>
          </a:p>
        </p:txBody>
      </p:sp>
      <p:sp>
        <p:nvSpPr>
          <p:cNvPr id="226" name="Google Shape;226;p2"/>
          <p:cNvSpPr txBox="1"/>
          <p:nvPr>
            <p:ph type="title"/>
          </p:nvPr>
        </p:nvSpPr>
        <p:spPr>
          <a:xfrm>
            <a:off x="758189" y="3550411"/>
            <a:ext cx="30132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200">
                <a:solidFill>
                  <a:srgbClr val="006FC0"/>
                </a:solidFill>
              </a:rPr>
              <a:t>Basso rischio</a:t>
            </a:r>
            <a:endParaRPr sz="4200"/>
          </a:p>
        </p:txBody>
      </p:sp>
      <p:sp>
        <p:nvSpPr>
          <p:cNvPr id="227" name="Google Shape;227;p2"/>
          <p:cNvSpPr txBox="1"/>
          <p:nvPr/>
        </p:nvSpPr>
        <p:spPr>
          <a:xfrm>
            <a:off x="638375" y="4572000"/>
            <a:ext cx="3013200" cy="21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• MIPSS-70: ≤3 </a:t>
            </a:r>
            <a:endParaRPr b="0" i="0" sz="18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• MIPSS-70+ Version 2.0: ≤3 </a:t>
            </a:r>
            <a:endParaRPr b="0" i="0" sz="18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• DIPSS-Plus: ≤1 </a:t>
            </a:r>
            <a:endParaRPr b="0" i="0" sz="18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• DIPSS: ≤2 </a:t>
            </a:r>
            <a:endParaRPr b="0" i="0" sz="18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• MYSEC-PM: &lt;14</a:t>
            </a:r>
            <a:endParaRPr b="0" i="0" sz="17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8" name="Google Shape;228;p2"/>
          <p:cNvGrpSpPr/>
          <p:nvPr/>
        </p:nvGrpSpPr>
        <p:grpSpPr>
          <a:xfrm>
            <a:off x="4371920" y="3833832"/>
            <a:ext cx="324095" cy="228622"/>
            <a:chOff x="5101590" y="2797301"/>
            <a:chExt cx="524510" cy="161925"/>
          </a:xfrm>
        </p:grpSpPr>
        <p:sp>
          <p:nvSpPr>
            <p:cNvPr id="229" name="Google Shape;229;p2"/>
            <p:cNvSpPr/>
            <p:nvPr/>
          </p:nvSpPr>
          <p:spPr>
            <a:xfrm>
              <a:off x="5101590" y="2797301"/>
              <a:ext cx="524510" cy="161925"/>
            </a:xfrm>
            <a:custGeom>
              <a:rect b="b" l="l" r="r" t="t"/>
              <a:pathLst>
                <a:path extrusionOk="0" h="161925" w="524510">
                  <a:moveTo>
                    <a:pt x="443484" y="0"/>
                  </a:moveTo>
                  <a:lnTo>
                    <a:pt x="443484" y="40386"/>
                  </a:lnTo>
                  <a:lnTo>
                    <a:pt x="0" y="40386"/>
                  </a:lnTo>
                  <a:lnTo>
                    <a:pt x="0" y="121158"/>
                  </a:lnTo>
                  <a:lnTo>
                    <a:pt x="443484" y="121158"/>
                  </a:lnTo>
                  <a:lnTo>
                    <a:pt x="443484" y="161544"/>
                  </a:lnTo>
                  <a:lnTo>
                    <a:pt x="524256" y="80772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5101590" y="2797301"/>
              <a:ext cx="524510" cy="161925"/>
            </a:xfrm>
            <a:custGeom>
              <a:rect b="b" l="l" r="r" t="t"/>
              <a:pathLst>
                <a:path extrusionOk="0" h="161925" w="524510">
                  <a:moveTo>
                    <a:pt x="0" y="40386"/>
                  </a:moveTo>
                  <a:lnTo>
                    <a:pt x="443484" y="40386"/>
                  </a:lnTo>
                  <a:lnTo>
                    <a:pt x="443484" y="0"/>
                  </a:lnTo>
                  <a:lnTo>
                    <a:pt x="524256" y="80772"/>
                  </a:lnTo>
                  <a:lnTo>
                    <a:pt x="443484" y="161544"/>
                  </a:lnTo>
                  <a:lnTo>
                    <a:pt x="443484" y="121158"/>
                  </a:lnTo>
                  <a:lnTo>
                    <a:pt x="0" y="121158"/>
                  </a:lnTo>
                  <a:lnTo>
                    <a:pt x="0" y="40386"/>
                  </a:lnTo>
                  <a:close/>
                </a:path>
              </a:pathLst>
            </a:custGeom>
            <a:noFill/>
            <a:ln cap="flat" cmpd="sng" w="19800">
              <a:solidFill>
                <a:srgbClr val="1F48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1" name="Google Shape;231;p2"/>
          <p:cNvSpPr txBox="1"/>
          <p:nvPr/>
        </p:nvSpPr>
        <p:spPr>
          <a:xfrm>
            <a:off x="5021625" y="3810000"/>
            <a:ext cx="15201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Sintomatico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"/>
          <p:cNvSpPr/>
          <p:nvPr/>
        </p:nvSpPr>
        <p:spPr>
          <a:xfrm rot="-8446867">
            <a:off x="7124116" y="2721346"/>
            <a:ext cx="76226" cy="1261539"/>
          </a:xfrm>
          <a:custGeom>
            <a:rect b="b" l="l" r="r" t="t"/>
            <a:pathLst>
              <a:path extrusionOk="0" h="1261110" w="76200">
                <a:moveTo>
                  <a:pt x="31750" y="1184402"/>
                </a:moveTo>
                <a:lnTo>
                  <a:pt x="0" y="1184402"/>
                </a:lnTo>
                <a:lnTo>
                  <a:pt x="38100" y="1260602"/>
                </a:lnTo>
                <a:lnTo>
                  <a:pt x="69850" y="1197102"/>
                </a:lnTo>
                <a:lnTo>
                  <a:pt x="31750" y="1197102"/>
                </a:lnTo>
                <a:lnTo>
                  <a:pt x="31750" y="1184402"/>
                </a:lnTo>
                <a:close/>
              </a:path>
              <a:path extrusionOk="0" h="1261110" w="76200">
                <a:moveTo>
                  <a:pt x="44450" y="0"/>
                </a:moveTo>
                <a:lnTo>
                  <a:pt x="31750" y="0"/>
                </a:lnTo>
                <a:lnTo>
                  <a:pt x="31750" y="1197102"/>
                </a:lnTo>
                <a:lnTo>
                  <a:pt x="44450" y="1197102"/>
                </a:lnTo>
                <a:lnTo>
                  <a:pt x="44450" y="0"/>
                </a:lnTo>
                <a:close/>
              </a:path>
              <a:path extrusionOk="0" h="1261110" w="76200">
                <a:moveTo>
                  <a:pt x="76200" y="1184402"/>
                </a:moveTo>
                <a:lnTo>
                  <a:pt x="44450" y="1184402"/>
                </a:lnTo>
                <a:lnTo>
                  <a:pt x="44450" y="1197102"/>
                </a:lnTo>
                <a:lnTo>
                  <a:pt x="69850" y="1197102"/>
                </a:lnTo>
                <a:lnTo>
                  <a:pt x="76200" y="118440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"/>
          <p:cNvSpPr/>
          <p:nvPr/>
        </p:nvSpPr>
        <p:spPr>
          <a:xfrm rot="-2998448">
            <a:off x="7197149" y="3941711"/>
            <a:ext cx="76125" cy="1259868"/>
          </a:xfrm>
          <a:custGeom>
            <a:rect b="b" l="l" r="r" t="t"/>
            <a:pathLst>
              <a:path extrusionOk="0" h="1261110" w="76200">
                <a:moveTo>
                  <a:pt x="31750" y="1184402"/>
                </a:moveTo>
                <a:lnTo>
                  <a:pt x="0" y="1184402"/>
                </a:lnTo>
                <a:lnTo>
                  <a:pt x="38100" y="1260602"/>
                </a:lnTo>
                <a:lnTo>
                  <a:pt x="69850" y="1197102"/>
                </a:lnTo>
                <a:lnTo>
                  <a:pt x="31750" y="1197102"/>
                </a:lnTo>
                <a:lnTo>
                  <a:pt x="31750" y="1184402"/>
                </a:lnTo>
                <a:close/>
              </a:path>
              <a:path extrusionOk="0" h="1261110" w="76200">
                <a:moveTo>
                  <a:pt x="44450" y="0"/>
                </a:moveTo>
                <a:lnTo>
                  <a:pt x="31750" y="0"/>
                </a:lnTo>
                <a:lnTo>
                  <a:pt x="31750" y="1197102"/>
                </a:lnTo>
                <a:lnTo>
                  <a:pt x="44450" y="1197102"/>
                </a:lnTo>
                <a:lnTo>
                  <a:pt x="44450" y="0"/>
                </a:lnTo>
                <a:close/>
              </a:path>
              <a:path extrusionOk="0" h="1261110" w="76200">
                <a:moveTo>
                  <a:pt x="76200" y="1184402"/>
                </a:moveTo>
                <a:lnTo>
                  <a:pt x="44450" y="1184402"/>
                </a:lnTo>
                <a:lnTo>
                  <a:pt x="44450" y="1197102"/>
                </a:lnTo>
                <a:lnTo>
                  <a:pt x="69850" y="1197102"/>
                </a:lnTo>
                <a:lnTo>
                  <a:pt x="76200" y="118440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"/>
          <p:cNvSpPr txBox="1"/>
          <p:nvPr/>
        </p:nvSpPr>
        <p:spPr>
          <a:xfrm>
            <a:off x="8344900" y="2280425"/>
            <a:ext cx="3735000" cy="9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00"/>
              <a:buFont typeface="Calibri"/>
              <a:buChar char="●"/>
            </a:pPr>
            <a:r>
              <a:rPr b="0" i="0" lang="en-US" sz="22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Osservazione</a:t>
            </a:r>
            <a:endParaRPr b="0" i="0" sz="22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00"/>
              <a:buFont typeface="Calibri"/>
              <a:buChar char="●"/>
            </a:pPr>
            <a:r>
              <a:rPr b="1" i="0" lang="en-US" sz="2200" u="none" cap="none" strike="noStrik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Clinical trial</a:t>
            </a:r>
            <a:endParaRPr b="1" i="0" sz="2100" u="none" cap="none" strike="noStrike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"/>
          <p:cNvSpPr txBox="1"/>
          <p:nvPr/>
        </p:nvSpPr>
        <p:spPr>
          <a:xfrm>
            <a:off x="6525895" y="2955417"/>
            <a:ext cx="7977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"/>
          <p:cNvSpPr txBox="1"/>
          <p:nvPr/>
        </p:nvSpPr>
        <p:spPr>
          <a:xfrm>
            <a:off x="6678295" y="4479417"/>
            <a:ext cx="7977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"/>
          <p:cNvSpPr txBox="1"/>
          <p:nvPr/>
        </p:nvSpPr>
        <p:spPr>
          <a:xfrm>
            <a:off x="8385250" y="4674600"/>
            <a:ext cx="3501900" cy="9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00"/>
              <a:buFont typeface="Calibri"/>
              <a:buChar char="●"/>
            </a:pPr>
            <a:r>
              <a:rPr b="0" i="0" lang="en-US" sz="22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Osservazione</a:t>
            </a:r>
            <a:endParaRPr b="0" i="0" sz="22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00"/>
              <a:buFont typeface="Calibri"/>
              <a:buChar char="●"/>
            </a:pPr>
            <a:r>
              <a:rPr b="0" i="0" lang="en-US" sz="22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JAK inibitori (Ruxolitinib o Fedratinib)</a:t>
            </a:r>
            <a:endParaRPr b="0" i="0" sz="22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00"/>
              <a:buFont typeface="Calibri"/>
              <a:buChar char="●"/>
            </a:pPr>
            <a:r>
              <a:rPr b="0" i="0" lang="en-US" sz="22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Oncocarbide</a:t>
            </a:r>
            <a:endParaRPr b="0" i="0" sz="22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00"/>
              <a:buFont typeface="Calibri"/>
              <a:buChar char="●"/>
            </a:pPr>
            <a:r>
              <a:rPr b="1" i="0" lang="en-US" sz="2200" u="none" cap="none" strike="noStrik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Clinical trial</a:t>
            </a:r>
            <a:endParaRPr b="1" i="0" sz="2100" u="none" cap="none" strike="noStrike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cf9cb798af_0_23"/>
          <p:cNvSpPr/>
          <p:nvPr/>
        </p:nvSpPr>
        <p:spPr>
          <a:xfrm>
            <a:off x="210545" y="3677540"/>
            <a:ext cx="3181500" cy="903600"/>
          </a:xfrm>
          <a:prstGeom prst="ellipse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2cf9cb798af_0_23"/>
          <p:cNvSpPr txBox="1"/>
          <p:nvPr>
            <p:ph type="title"/>
          </p:nvPr>
        </p:nvSpPr>
        <p:spPr>
          <a:xfrm>
            <a:off x="513951" y="3772011"/>
            <a:ext cx="30132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200">
                <a:solidFill>
                  <a:srgbClr val="006FC0"/>
                </a:solidFill>
              </a:rPr>
              <a:t>Alto rischio</a:t>
            </a:r>
            <a:endParaRPr sz="4200"/>
          </a:p>
        </p:txBody>
      </p:sp>
      <p:sp>
        <p:nvSpPr>
          <p:cNvPr id="244" name="Google Shape;244;g2cf9cb798af_0_23"/>
          <p:cNvSpPr txBox="1"/>
          <p:nvPr>
            <p:ph type="title"/>
          </p:nvPr>
        </p:nvSpPr>
        <p:spPr>
          <a:xfrm>
            <a:off x="520876" y="304800"/>
            <a:ext cx="11131200" cy="14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Quando proporre uno studio/protocollo sperimentale nella Mielofibrosi</a:t>
            </a:r>
            <a:endParaRPr sz="3600"/>
          </a:p>
          <a:p>
            <a:pPr indent="0" lvl="0" marL="522605" rtl="0" algn="l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001F5F"/>
                </a:solidFill>
              </a:rPr>
              <a:t>                        Linee Guida NCCN (National Comprehensive Cancer Network) aggiornate al 2024</a:t>
            </a:r>
            <a:endParaRPr sz="3600"/>
          </a:p>
        </p:txBody>
      </p:sp>
      <p:sp>
        <p:nvSpPr>
          <p:cNvPr id="245" name="Google Shape;245;g2cf9cb798af_0_23"/>
          <p:cNvSpPr txBox="1"/>
          <p:nvPr/>
        </p:nvSpPr>
        <p:spPr>
          <a:xfrm>
            <a:off x="520875" y="4798247"/>
            <a:ext cx="3013200" cy="15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• MIPSS-70: ≥4</a:t>
            </a:r>
            <a:endParaRPr b="0" i="0" sz="18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• MIPSS-70+ Version 2.0: ≥4</a:t>
            </a:r>
            <a:endParaRPr b="0" i="0" sz="18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• DIPSS-Plus: &gt;1</a:t>
            </a:r>
            <a:endParaRPr b="0" i="0" sz="18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• DIPSS: &gt;2</a:t>
            </a:r>
            <a:endParaRPr b="0" i="0" sz="18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• MYSEC-PM: ≥14</a:t>
            </a:r>
            <a:endParaRPr b="0" i="0" sz="18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6" name="Google Shape;246;g2cf9cb798af_0_23"/>
          <p:cNvGrpSpPr/>
          <p:nvPr/>
        </p:nvGrpSpPr>
        <p:grpSpPr>
          <a:xfrm>
            <a:off x="3609920" y="4010997"/>
            <a:ext cx="324095" cy="228622"/>
            <a:chOff x="5101590" y="2797301"/>
            <a:chExt cx="524510" cy="161925"/>
          </a:xfrm>
        </p:grpSpPr>
        <p:sp>
          <p:nvSpPr>
            <p:cNvPr id="247" name="Google Shape;247;g2cf9cb798af_0_23"/>
            <p:cNvSpPr/>
            <p:nvPr/>
          </p:nvSpPr>
          <p:spPr>
            <a:xfrm>
              <a:off x="5101590" y="2797301"/>
              <a:ext cx="524510" cy="161925"/>
            </a:xfrm>
            <a:custGeom>
              <a:rect b="b" l="l" r="r" t="t"/>
              <a:pathLst>
                <a:path extrusionOk="0" h="161925" w="524510">
                  <a:moveTo>
                    <a:pt x="443484" y="0"/>
                  </a:moveTo>
                  <a:lnTo>
                    <a:pt x="443484" y="40386"/>
                  </a:lnTo>
                  <a:lnTo>
                    <a:pt x="0" y="40386"/>
                  </a:lnTo>
                  <a:lnTo>
                    <a:pt x="0" y="121158"/>
                  </a:lnTo>
                  <a:lnTo>
                    <a:pt x="443484" y="121158"/>
                  </a:lnTo>
                  <a:lnTo>
                    <a:pt x="443484" y="161544"/>
                  </a:lnTo>
                  <a:lnTo>
                    <a:pt x="524256" y="80772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g2cf9cb798af_0_23"/>
            <p:cNvSpPr/>
            <p:nvPr/>
          </p:nvSpPr>
          <p:spPr>
            <a:xfrm>
              <a:off x="5101590" y="2797301"/>
              <a:ext cx="524510" cy="161925"/>
            </a:xfrm>
            <a:custGeom>
              <a:rect b="b" l="l" r="r" t="t"/>
              <a:pathLst>
                <a:path extrusionOk="0" h="161925" w="524510">
                  <a:moveTo>
                    <a:pt x="0" y="40386"/>
                  </a:moveTo>
                  <a:lnTo>
                    <a:pt x="443484" y="40386"/>
                  </a:lnTo>
                  <a:lnTo>
                    <a:pt x="443484" y="0"/>
                  </a:lnTo>
                  <a:lnTo>
                    <a:pt x="524256" y="80772"/>
                  </a:lnTo>
                  <a:lnTo>
                    <a:pt x="443484" y="161544"/>
                  </a:lnTo>
                  <a:lnTo>
                    <a:pt x="443484" y="121158"/>
                  </a:lnTo>
                  <a:lnTo>
                    <a:pt x="0" y="121158"/>
                  </a:lnTo>
                  <a:lnTo>
                    <a:pt x="0" y="40386"/>
                  </a:lnTo>
                  <a:close/>
                </a:path>
              </a:pathLst>
            </a:custGeom>
            <a:noFill/>
            <a:ln cap="flat" cmpd="sng" w="19800">
              <a:solidFill>
                <a:srgbClr val="1F48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9" name="Google Shape;249;g2cf9cb798af_0_23"/>
          <p:cNvSpPr txBox="1"/>
          <p:nvPr/>
        </p:nvSpPr>
        <p:spPr>
          <a:xfrm>
            <a:off x="3788200" y="3799650"/>
            <a:ext cx="19734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-US" sz="2100">
                <a:latin typeface="Calibri"/>
                <a:ea typeface="Calibri"/>
                <a:cs typeface="Calibri"/>
                <a:sym typeface="Calibri"/>
              </a:rPr>
              <a:t>Candidabile</a:t>
            </a:r>
            <a:r>
              <a:rPr b="1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trapianto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2cf9cb798af_0_23"/>
          <p:cNvSpPr/>
          <p:nvPr/>
        </p:nvSpPr>
        <p:spPr>
          <a:xfrm rot="-7771854">
            <a:off x="5465677" y="3079870"/>
            <a:ext cx="76320" cy="785952"/>
          </a:xfrm>
          <a:custGeom>
            <a:rect b="b" l="l" r="r" t="t"/>
            <a:pathLst>
              <a:path extrusionOk="0" h="1261110" w="76200">
                <a:moveTo>
                  <a:pt x="31750" y="1184402"/>
                </a:moveTo>
                <a:lnTo>
                  <a:pt x="0" y="1184402"/>
                </a:lnTo>
                <a:lnTo>
                  <a:pt x="38100" y="1260602"/>
                </a:lnTo>
                <a:lnTo>
                  <a:pt x="69850" y="1197102"/>
                </a:lnTo>
                <a:lnTo>
                  <a:pt x="31750" y="1197102"/>
                </a:lnTo>
                <a:lnTo>
                  <a:pt x="31750" y="1184402"/>
                </a:lnTo>
                <a:close/>
              </a:path>
              <a:path extrusionOk="0" h="1261110" w="76200">
                <a:moveTo>
                  <a:pt x="44450" y="0"/>
                </a:moveTo>
                <a:lnTo>
                  <a:pt x="31750" y="0"/>
                </a:lnTo>
                <a:lnTo>
                  <a:pt x="31750" y="1197102"/>
                </a:lnTo>
                <a:lnTo>
                  <a:pt x="44450" y="1197102"/>
                </a:lnTo>
                <a:lnTo>
                  <a:pt x="44450" y="0"/>
                </a:lnTo>
                <a:close/>
              </a:path>
              <a:path extrusionOk="0" h="1261110" w="76200">
                <a:moveTo>
                  <a:pt x="76200" y="1184402"/>
                </a:moveTo>
                <a:lnTo>
                  <a:pt x="44450" y="1184402"/>
                </a:lnTo>
                <a:lnTo>
                  <a:pt x="44450" y="1197102"/>
                </a:lnTo>
                <a:lnTo>
                  <a:pt x="69850" y="1197102"/>
                </a:lnTo>
                <a:lnTo>
                  <a:pt x="76200" y="118440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2cf9cb798af_0_23"/>
          <p:cNvSpPr/>
          <p:nvPr/>
        </p:nvSpPr>
        <p:spPr>
          <a:xfrm rot="-1828368">
            <a:off x="5343813" y="4508969"/>
            <a:ext cx="76256" cy="599127"/>
          </a:xfrm>
          <a:custGeom>
            <a:rect b="b" l="l" r="r" t="t"/>
            <a:pathLst>
              <a:path extrusionOk="0" h="1261110" w="76200">
                <a:moveTo>
                  <a:pt x="31750" y="1184402"/>
                </a:moveTo>
                <a:lnTo>
                  <a:pt x="0" y="1184402"/>
                </a:lnTo>
                <a:lnTo>
                  <a:pt x="38100" y="1260602"/>
                </a:lnTo>
                <a:lnTo>
                  <a:pt x="69850" y="1197102"/>
                </a:lnTo>
                <a:lnTo>
                  <a:pt x="31750" y="1197102"/>
                </a:lnTo>
                <a:lnTo>
                  <a:pt x="31750" y="1184402"/>
                </a:lnTo>
                <a:close/>
              </a:path>
              <a:path extrusionOk="0" h="1261110" w="76200">
                <a:moveTo>
                  <a:pt x="44450" y="0"/>
                </a:moveTo>
                <a:lnTo>
                  <a:pt x="31750" y="0"/>
                </a:lnTo>
                <a:lnTo>
                  <a:pt x="31750" y="1197102"/>
                </a:lnTo>
                <a:lnTo>
                  <a:pt x="44450" y="1197102"/>
                </a:lnTo>
                <a:lnTo>
                  <a:pt x="44450" y="0"/>
                </a:lnTo>
                <a:close/>
              </a:path>
              <a:path extrusionOk="0" h="1261110" w="76200">
                <a:moveTo>
                  <a:pt x="76200" y="1184402"/>
                </a:moveTo>
                <a:lnTo>
                  <a:pt x="44450" y="1184402"/>
                </a:lnTo>
                <a:lnTo>
                  <a:pt x="44450" y="1197102"/>
                </a:lnTo>
                <a:lnTo>
                  <a:pt x="69850" y="1197102"/>
                </a:lnTo>
                <a:lnTo>
                  <a:pt x="76200" y="118440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2cf9cb798af_0_23"/>
          <p:cNvSpPr txBox="1"/>
          <p:nvPr/>
        </p:nvSpPr>
        <p:spPr>
          <a:xfrm>
            <a:off x="7633720" y="2373842"/>
            <a:ext cx="7977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2cf9cb798af_0_23"/>
          <p:cNvSpPr txBox="1"/>
          <p:nvPr/>
        </p:nvSpPr>
        <p:spPr>
          <a:xfrm>
            <a:off x="4996745" y="4766105"/>
            <a:ext cx="7977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2cf9cb798af_0_23"/>
          <p:cNvSpPr txBox="1"/>
          <p:nvPr/>
        </p:nvSpPr>
        <p:spPr>
          <a:xfrm>
            <a:off x="4270450" y="5284200"/>
            <a:ext cx="3501900" cy="9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Char char="●"/>
            </a:pPr>
            <a:r>
              <a:rPr b="0" i="0" lang="en-US" sz="22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Trapianto allogenico di cellule staminali ematopoietiche</a:t>
            </a:r>
            <a:endParaRPr b="1" i="0" sz="21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2cf9cb798af_0_23"/>
          <p:cNvSpPr txBox="1"/>
          <p:nvPr/>
        </p:nvSpPr>
        <p:spPr>
          <a:xfrm>
            <a:off x="5924625" y="2956200"/>
            <a:ext cx="19734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PLT ≥50 x 10</a:t>
            </a:r>
            <a:r>
              <a:rPr b="1" baseline="3000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b="1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/L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2cf9cb798af_0_23"/>
          <p:cNvSpPr txBox="1"/>
          <p:nvPr/>
        </p:nvSpPr>
        <p:spPr>
          <a:xfrm>
            <a:off x="4921795" y="3203130"/>
            <a:ext cx="7977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2cf9cb798af_0_23"/>
          <p:cNvSpPr txBox="1"/>
          <p:nvPr/>
        </p:nvSpPr>
        <p:spPr>
          <a:xfrm>
            <a:off x="7557520" y="3681642"/>
            <a:ext cx="7977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8" name="Google Shape;258;g2cf9cb798af_0_23"/>
          <p:cNvGrpSpPr/>
          <p:nvPr/>
        </p:nvGrpSpPr>
        <p:grpSpPr>
          <a:xfrm rot="-2700000">
            <a:off x="7870728" y="2599204"/>
            <a:ext cx="732126" cy="228630"/>
            <a:chOff x="5101590" y="2797301"/>
            <a:chExt cx="524510" cy="161925"/>
          </a:xfrm>
        </p:grpSpPr>
        <p:sp>
          <p:nvSpPr>
            <p:cNvPr id="259" name="Google Shape;259;g2cf9cb798af_0_23"/>
            <p:cNvSpPr/>
            <p:nvPr/>
          </p:nvSpPr>
          <p:spPr>
            <a:xfrm>
              <a:off x="5101590" y="2797301"/>
              <a:ext cx="524510" cy="161925"/>
            </a:xfrm>
            <a:custGeom>
              <a:rect b="b" l="l" r="r" t="t"/>
              <a:pathLst>
                <a:path extrusionOk="0" h="161925" w="524510">
                  <a:moveTo>
                    <a:pt x="443484" y="0"/>
                  </a:moveTo>
                  <a:lnTo>
                    <a:pt x="443484" y="40386"/>
                  </a:lnTo>
                  <a:lnTo>
                    <a:pt x="0" y="40386"/>
                  </a:lnTo>
                  <a:lnTo>
                    <a:pt x="0" y="121158"/>
                  </a:lnTo>
                  <a:lnTo>
                    <a:pt x="443484" y="121158"/>
                  </a:lnTo>
                  <a:lnTo>
                    <a:pt x="443484" y="161544"/>
                  </a:lnTo>
                  <a:lnTo>
                    <a:pt x="524256" y="80772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g2cf9cb798af_0_23"/>
            <p:cNvSpPr/>
            <p:nvPr/>
          </p:nvSpPr>
          <p:spPr>
            <a:xfrm>
              <a:off x="5101590" y="2797301"/>
              <a:ext cx="524510" cy="161925"/>
            </a:xfrm>
            <a:custGeom>
              <a:rect b="b" l="l" r="r" t="t"/>
              <a:pathLst>
                <a:path extrusionOk="0" h="161925" w="524510">
                  <a:moveTo>
                    <a:pt x="0" y="40386"/>
                  </a:moveTo>
                  <a:lnTo>
                    <a:pt x="443484" y="40386"/>
                  </a:lnTo>
                  <a:lnTo>
                    <a:pt x="443484" y="0"/>
                  </a:lnTo>
                  <a:lnTo>
                    <a:pt x="524256" y="80772"/>
                  </a:lnTo>
                  <a:lnTo>
                    <a:pt x="443484" y="161544"/>
                  </a:lnTo>
                  <a:lnTo>
                    <a:pt x="443484" y="121158"/>
                  </a:lnTo>
                  <a:lnTo>
                    <a:pt x="0" y="121158"/>
                  </a:lnTo>
                  <a:lnTo>
                    <a:pt x="0" y="40386"/>
                  </a:lnTo>
                  <a:close/>
                </a:path>
              </a:pathLst>
            </a:custGeom>
            <a:noFill/>
            <a:ln cap="flat" cmpd="sng" w="19800">
              <a:solidFill>
                <a:srgbClr val="1F48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1" name="Google Shape;261;g2cf9cb798af_0_23"/>
          <p:cNvSpPr txBox="1"/>
          <p:nvPr/>
        </p:nvSpPr>
        <p:spPr>
          <a:xfrm>
            <a:off x="8602525" y="1900575"/>
            <a:ext cx="33756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Char char="●"/>
            </a:pPr>
            <a:r>
              <a:rPr b="0" i="0" lang="en-US" sz="22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Idrossiurea/terapia steroidea/terapia con androgeni/ Eritropoietina</a:t>
            </a:r>
            <a:endParaRPr b="1" i="0" sz="22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00"/>
              <a:buFont typeface="Calibri"/>
              <a:buChar char="●"/>
            </a:pPr>
            <a:r>
              <a:rPr b="1" i="0" lang="en-US" sz="2200" u="none" cap="none" strike="noStrik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Clinical trial</a:t>
            </a:r>
            <a:endParaRPr b="1" i="0" sz="2100" u="none" cap="none" strike="noStrike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2cf9cb798af_0_23"/>
          <p:cNvSpPr txBox="1"/>
          <p:nvPr/>
        </p:nvSpPr>
        <p:spPr>
          <a:xfrm>
            <a:off x="8602525" y="3940950"/>
            <a:ext cx="3501900" cy="9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Char char="●"/>
            </a:pPr>
            <a:r>
              <a:rPr b="0" i="0" lang="en-US" sz="22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Idrossiurea/terapia steroidea/terapia con androgeni/Eritropoietina</a:t>
            </a:r>
            <a:endParaRPr b="0" i="0" sz="22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Char char="●"/>
            </a:pPr>
            <a:r>
              <a:rPr b="0" i="0" lang="en-US" sz="22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JAK inibitori (Ruxolitinib, Fedratinib, Momelotinib*)</a:t>
            </a:r>
            <a:endParaRPr b="1" i="0" sz="22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00"/>
              <a:buFont typeface="Calibri"/>
              <a:buChar char="●"/>
            </a:pPr>
            <a:r>
              <a:rPr b="1" i="0" lang="en-US" sz="2200" u="none" cap="none" strike="noStrik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Clinical trial</a:t>
            </a:r>
            <a:endParaRPr b="1" i="0" sz="2100" u="none" cap="none" strike="noStrike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3" name="Google Shape;263;g2cf9cb798af_0_23"/>
          <p:cNvGrpSpPr/>
          <p:nvPr/>
        </p:nvGrpSpPr>
        <p:grpSpPr>
          <a:xfrm rot="2700000">
            <a:off x="7794528" y="3666004"/>
            <a:ext cx="732126" cy="228630"/>
            <a:chOff x="5101590" y="2797301"/>
            <a:chExt cx="524510" cy="161925"/>
          </a:xfrm>
        </p:grpSpPr>
        <p:sp>
          <p:nvSpPr>
            <p:cNvPr id="264" name="Google Shape;264;g2cf9cb798af_0_23"/>
            <p:cNvSpPr/>
            <p:nvPr/>
          </p:nvSpPr>
          <p:spPr>
            <a:xfrm>
              <a:off x="5101590" y="2797301"/>
              <a:ext cx="524510" cy="161925"/>
            </a:xfrm>
            <a:custGeom>
              <a:rect b="b" l="l" r="r" t="t"/>
              <a:pathLst>
                <a:path extrusionOk="0" h="161925" w="524510">
                  <a:moveTo>
                    <a:pt x="443484" y="0"/>
                  </a:moveTo>
                  <a:lnTo>
                    <a:pt x="443484" y="40386"/>
                  </a:lnTo>
                  <a:lnTo>
                    <a:pt x="0" y="40386"/>
                  </a:lnTo>
                  <a:lnTo>
                    <a:pt x="0" y="121158"/>
                  </a:lnTo>
                  <a:lnTo>
                    <a:pt x="443484" y="121158"/>
                  </a:lnTo>
                  <a:lnTo>
                    <a:pt x="443484" y="161544"/>
                  </a:lnTo>
                  <a:lnTo>
                    <a:pt x="524256" y="80772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g2cf9cb798af_0_23"/>
            <p:cNvSpPr/>
            <p:nvPr/>
          </p:nvSpPr>
          <p:spPr>
            <a:xfrm>
              <a:off x="5101590" y="2797301"/>
              <a:ext cx="524510" cy="161925"/>
            </a:xfrm>
            <a:custGeom>
              <a:rect b="b" l="l" r="r" t="t"/>
              <a:pathLst>
                <a:path extrusionOk="0" h="161925" w="524510">
                  <a:moveTo>
                    <a:pt x="0" y="40386"/>
                  </a:moveTo>
                  <a:lnTo>
                    <a:pt x="443484" y="40386"/>
                  </a:lnTo>
                  <a:lnTo>
                    <a:pt x="443484" y="0"/>
                  </a:lnTo>
                  <a:lnTo>
                    <a:pt x="524256" y="80772"/>
                  </a:lnTo>
                  <a:lnTo>
                    <a:pt x="443484" y="161544"/>
                  </a:lnTo>
                  <a:lnTo>
                    <a:pt x="443484" y="121158"/>
                  </a:lnTo>
                  <a:lnTo>
                    <a:pt x="0" y="121158"/>
                  </a:lnTo>
                  <a:lnTo>
                    <a:pt x="0" y="40386"/>
                  </a:lnTo>
                  <a:close/>
                </a:path>
              </a:pathLst>
            </a:custGeom>
            <a:noFill/>
            <a:ln cap="flat" cmpd="sng" w="19800">
              <a:solidFill>
                <a:srgbClr val="1F48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d140114376_0_27"/>
          <p:cNvSpPr txBox="1"/>
          <p:nvPr>
            <p:ph type="title"/>
          </p:nvPr>
        </p:nvSpPr>
        <p:spPr>
          <a:xfrm>
            <a:off x="597076" y="457200"/>
            <a:ext cx="11131200" cy="9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Bersagli dei farmaci</a:t>
            </a:r>
            <a:endParaRPr sz="3600"/>
          </a:p>
          <a:p>
            <a:pPr indent="0" lvl="0" marL="522605" rtl="0" algn="l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001F5F"/>
                </a:solidFill>
              </a:rPr>
              <a:t>                        </a:t>
            </a:r>
            <a:endParaRPr sz="3600"/>
          </a:p>
        </p:txBody>
      </p:sp>
      <p:pic>
        <p:nvPicPr>
          <p:cNvPr id="271" name="Google Shape;271;g2d140114376_0_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1951" y="1516976"/>
            <a:ext cx="6813176" cy="512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g2d140114376_0_27"/>
          <p:cNvSpPr/>
          <p:nvPr/>
        </p:nvSpPr>
        <p:spPr>
          <a:xfrm rot="-2319379">
            <a:off x="9211512" y="4580514"/>
            <a:ext cx="769874" cy="491573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g2d140114376_0_27"/>
          <p:cNvSpPr txBox="1"/>
          <p:nvPr/>
        </p:nvSpPr>
        <p:spPr>
          <a:xfrm>
            <a:off x="10366900" y="3557550"/>
            <a:ext cx="15843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2d140114376_0_27"/>
          <p:cNvSpPr txBox="1"/>
          <p:nvPr/>
        </p:nvSpPr>
        <p:spPr>
          <a:xfrm>
            <a:off x="9533100" y="3952200"/>
            <a:ext cx="27723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Espressione genica</a:t>
            </a:r>
            <a:endParaRPr b="1" i="0" sz="24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g2d140114376_0_27"/>
          <p:cNvSpPr/>
          <p:nvPr/>
        </p:nvSpPr>
        <p:spPr>
          <a:xfrm rot="-1266">
            <a:off x="8113849" y="1669002"/>
            <a:ext cx="814800" cy="491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g2d140114376_0_27"/>
          <p:cNvSpPr txBox="1"/>
          <p:nvPr/>
        </p:nvSpPr>
        <p:spPr>
          <a:xfrm>
            <a:off x="9110410" y="1624510"/>
            <a:ext cx="27723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Microambiente</a:t>
            </a:r>
            <a:endParaRPr b="1" i="0" sz="24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g2d140114376_0_27"/>
          <p:cNvSpPr txBox="1"/>
          <p:nvPr/>
        </p:nvSpPr>
        <p:spPr>
          <a:xfrm>
            <a:off x="423610" y="4062910"/>
            <a:ext cx="27723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Vie di segnalazione</a:t>
            </a:r>
            <a:endParaRPr b="1" i="0" sz="24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g2d140114376_0_27"/>
          <p:cNvSpPr/>
          <p:nvPr/>
        </p:nvSpPr>
        <p:spPr>
          <a:xfrm rot="-8100895">
            <a:off x="2246488" y="4716953"/>
            <a:ext cx="814799" cy="49172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2024-04-25T08:49:40Z</dcterms:created>
  <dc:creator>fanellit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2023-06-30T00:00:00Z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2024-04-25T00:00:00Z</vt:filetime>
  </property>
</Properties>
</file>